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5.xml" ContentType="application/inkml+xml"/>
  <Override PartName="/ppt/notesSlides/notesSlide4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9.xml" ContentType="application/inkml+xml"/>
  <Override PartName="/ppt/webextensions/webextension1.xml" ContentType="application/vnd.ms-office.webextension+xml"/>
  <Override PartName="/ppt/notesSlides/notesSlide7.xml" ContentType="application/vnd.openxmlformats-officedocument.presentationml.notesSlide+xml"/>
  <Override PartName="/ppt/ink/ink10.xml" ContentType="application/inkml+xml"/>
  <Override PartName="/ppt/webextensions/webextension2.xml" ContentType="application/vnd.ms-office.webextension+xml"/>
  <Override PartName="/ppt/notesSlides/notesSlide8.xml" ContentType="application/vnd.openxmlformats-officedocument.presentationml.notesSlide+xml"/>
  <Override PartName="/ppt/ink/ink11.xml" ContentType="application/inkml+xml"/>
  <Override PartName="/ppt/webextensions/webextension3.xml" ContentType="application/vnd.ms-office.webextension+xml"/>
  <Override PartName="/ppt/notesSlides/notesSlide9.xml" ContentType="application/vnd.openxmlformats-officedocument.presentationml.notesSlide+xml"/>
  <Override PartName="/ppt/ink/ink12.xml" ContentType="application/inkml+xml"/>
  <Override PartName="/ppt/webextensions/webextension4.xml" ContentType="application/vnd.ms-office.webextension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notesSlides/notesSlide12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70" r:id="rId9"/>
    <p:sldId id="271" r:id="rId10"/>
    <p:sldId id="268" r:id="rId11"/>
    <p:sldId id="267" r:id="rId12"/>
    <p:sldId id="263" r:id="rId13"/>
    <p:sldId id="264" r:id="rId14"/>
    <p:sldId id="265" r:id="rId15"/>
  </p:sldIdLst>
  <p:sldSz cx="14630400" cy="8229600"/>
  <p:notesSz cx="8229600" cy="14630400"/>
  <p:embeddedFontLst>
    <p:embeddedFont>
      <p:font typeface="Crimson Pro Semi Bold" panose="020B0604020202020204" charset="0"/>
      <p:regular r:id="rId17"/>
    </p:embeddedFont>
    <p:embeddedFont>
      <p:font typeface="Heebo" pitchFamily="2" charset="-79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5D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3969" autoAdjust="0"/>
  </p:normalViewPr>
  <p:slideViewPr>
    <p:cSldViewPr snapToGrid="0" snapToObjects="1">
      <p:cViewPr varScale="1">
        <p:scale>
          <a:sx n="53" d="100"/>
          <a:sy n="53" d="100"/>
        </p:scale>
        <p:origin x="12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07:24:20.50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07:25:49.10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 94 24575,'307'-11'0,"-270"9"0,-1-3 0,36-8 0,-33 5 0,53-4 0,270-20 0,504 22 0,-544 12 0,-4 9 0,-163-2 0,-19-19 0,-21 0 0,487 7 0,-297 6 0,-288-3 0,0 0 0,1 2 0,-1 0 0,0 1 0,0 0 0,-1 2 0,1 0 0,-1 1 0,0 0 0,0 1 0,-1 1 0,0 1 0,0 0 0,16 14 0,-22-16 0,1 0 0,0-1 0,-1 2 0,0 0 0,0 0 0,-1 0 0,0 1 0,0 0 0,-1 0 0,-1 1 0,1 0 0,-1 1 0,-1-1 0,5 15 0,7 21 0,-12-34 0,0 1 0,0-1 0,-2 1 0,1 0 0,-2 1 0,2 17 0,-4-29 0,0 1 0,0-1 0,0 0 0,-1 1 0,1-1 0,-1 1 0,0-1 0,1 0 0,-1 0 0,0 1 0,0-1 0,-1 0 0,1 0 0,0 0 0,-1 0 0,-2 3 0,1-3 0,0 0 0,-1 0 0,1 0 0,0 0 0,-1-1 0,1 1 0,-1-1 0,1 0 0,-1 0 0,0 0 0,0-1 0,1 1 0,-9-1 0,-300-1 0,165-9 0,-71 0 0,143 10 0,-469-3 0,2-34 0,190 16 0,89 9 0,-16-28 0,-822 10 0,844 31 0,251-1 0,1 0 0,-1 0 0,0 0 0,1 1 0,-1 0 0,1 0 0,-1 0 0,-9 4 0,14-4 0,-1 0 0,1 1 0,-1-1 0,1 1 0,-1-1 0,1 1 0,0-1 0,0 1 0,0 0 0,0-1 0,0 1 0,0 0 0,0 0 0,1 0 0,-1 0 0,0 0 0,1 0 0,0-1 0,-1 1 0,1 0 0,0 0 0,0 1 0,0-1 0,1 0 0,-1-1 0,1 5 0,0 6 0,0 0 0,0 0 0,1 0 0,0 0 0,1-1 0,5 13 0,-7-20 0,1 0 0,1 0 0,-1-1 0,0 1 0,1-1 0,0 0 0,0 1 0,0-1 0,0-1 0,0 1 0,1 0 0,-1-1 0,1 1 0,0-1 0,0 0 0,-1-1 0,9 4 0,26 5 0,-1-1 0,2-2 0,70 5 0,34 5 0,-13 1 0,198 1 0,-113-10 0,381 37 0,-484-35 0,194-4 0,-200-22 0,14 0 0,128 16 0,45-3 0,-196-7 0,41-2 0,57-3 0,-171 12 0,1 0 0,0 1 0,0 2 0,0 1 0,0 1 0,36 8 0,-38-7 0,1-2 0,0-1 0,0 0 0,31-4 0,12 0 0,196 3-1365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07:25:49.10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 94 24575,'307'-11'0,"-270"9"0,-1-3 0,36-8 0,-33 5 0,53-4 0,270-20 0,504 22 0,-544 12 0,-4 9 0,-163-2 0,-19-19 0,-21 0 0,487 7 0,-297 6 0,-288-3 0,0 0 0,1 2 0,-1 0 0,0 1 0,0 0 0,-1 2 0,1 0 0,-1 1 0,0 0 0,0 1 0,-1 1 0,0 1 0,0 0 0,16 14 0,-22-16 0,1 0 0,0-1 0,-1 2 0,0 0 0,0 0 0,-1 0 0,0 1 0,0 0 0,-1 0 0,-1 1 0,1 0 0,-1 1 0,-1-1 0,5 15 0,7 21 0,-12-34 0,0 1 0,0-1 0,-2 1 0,1 0 0,-2 1 0,2 17 0,-4-29 0,0 1 0,0-1 0,0 0 0,-1 1 0,1-1 0,-1 1 0,0-1 0,1 0 0,-1 0 0,0 1 0,0-1 0,-1 0 0,1 0 0,0 0 0,-1 0 0,-2 3 0,1-3 0,0 0 0,-1 0 0,1 0 0,0 0 0,-1-1 0,1 1 0,-1-1 0,1 0 0,-1 0 0,0 0 0,0-1 0,1 1 0,-9-1 0,-300-1 0,165-9 0,-71 0 0,143 10 0,-469-3 0,2-34 0,190 16 0,89 9 0,-16-28 0,-822 10 0,844 31 0,251-1 0,1 0 0,-1 0 0,0 0 0,1 1 0,-1 0 0,1 0 0,-1 0 0,-9 4 0,14-4 0,-1 0 0,1 1 0,-1-1 0,1 1 0,-1-1 0,1 1 0,0-1 0,0 1 0,0 0 0,0-1 0,0 1 0,0 0 0,0 0 0,1 0 0,-1 0 0,0 0 0,1 0 0,0-1 0,-1 1 0,1 0 0,0 0 0,0 1 0,0-1 0,1 0 0,-1-1 0,1 5 0,0 6 0,0 0 0,0 0 0,1 0 0,0 0 0,1-1 0,5 13 0,-7-20 0,1 0 0,1 0 0,-1-1 0,0 1 0,1-1 0,0 0 0,0 1 0,0-1 0,0-1 0,0 1 0,1 0 0,-1-1 0,1 1 0,0-1 0,0 0 0,-1-1 0,9 4 0,26 5 0,-1-1 0,2-2 0,70 5 0,34 5 0,-13 1 0,198 1 0,-113-10 0,381 37 0,-484-35 0,194-4 0,-200-22 0,14 0 0,128 16 0,45-3 0,-196-7 0,41-2 0,57-3 0,-171 12 0,1 0 0,0 1 0,0 2 0,0 1 0,0 1 0,36 8 0,-38-7 0,1-2 0,0-1 0,0 0 0,31-4 0,12 0 0,196 3-1365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07:25:49.10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 94 24575,'307'-11'0,"-270"9"0,-1-3 0,36-8 0,-33 5 0,53-4 0,270-20 0,504 22 0,-544 12 0,-4 9 0,-163-2 0,-19-19 0,-21 0 0,487 7 0,-297 6 0,-288-3 0,0 0 0,1 2 0,-1 0 0,0 1 0,0 0 0,-1 2 0,1 0 0,-1 1 0,0 0 0,0 1 0,-1 1 0,0 1 0,0 0 0,16 14 0,-22-16 0,1 0 0,0-1 0,-1 2 0,0 0 0,0 0 0,-1 0 0,0 1 0,0 0 0,-1 0 0,-1 1 0,1 0 0,-1 1 0,-1-1 0,5 15 0,7 21 0,-12-34 0,0 1 0,0-1 0,-2 1 0,1 0 0,-2 1 0,2 17 0,-4-29 0,0 1 0,0-1 0,0 0 0,-1 1 0,1-1 0,-1 1 0,0-1 0,1 0 0,-1 0 0,0 1 0,0-1 0,-1 0 0,1 0 0,0 0 0,-1 0 0,-2 3 0,1-3 0,0 0 0,-1 0 0,1 0 0,0 0 0,-1-1 0,1 1 0,-1-1 0,1 0 0,-1 0 0,0 0 0,0-1 0,1 1 0,-9-1 0,-300-1 0,165-9 0,-71 0 0,143 10 0,-469-3 0,2-34 0,190 16 0,89 9 0,-16-28 0,-822 10 0,844 31 0,251-1 0,1 0 0,-1 0 0,0 0 0,1 1 0,-1 0 0,1 0 0,-1 0 0,-9 4 0,14-4 0,-1 0 0,1 1 0,-1-1 0,1 1 0,-1-1 0,1 1 0,0-1 0,0 1 0,0 0 0,0-1 0,0 1 0,0 0 0,0 0 0,1 0 0,-1 0 0,0 0 0,1 0 0,0-1 0,-1 1 0,1 0 0,0 0 0,0 1 0,0-1 0,1 0 0,-1-1 0,1 5 0,0 6 0,0 0 0,0 0 0,1 0 0,0 0 0,1-1 0,5 13 0,-7-20 0,1 0 0,1 0 0,-1-1 0,0 1 0,1-1 0,0 0 0,0 1 0,0-1 0,0-1 0,0 1 0,1 0 0,-1-1 0,1 1 0,0-1 0,0 0 0,-1-1 0,9 4 0,26 5 0,-1-1 0,2-2 0,70 5 0,34 5 0,-13 1 0,198 1 0,-113-10 0,381 37 0,-484-35 0,194-4 0,-200-22 0,14 0 0,128 16 0,45-3 0,-196-7 0,41-2 0,57-3 0,-171 12 0,1 0 0,0 1 0,0 2 0,0 1 0,0 1 0,36 8 0,-38-7 0,1-2 0,0-1 0,0 0 0,31-4 0,12 0 0,196 3-1365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9T22:40:54.6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153 178 24575,'0'-1'0,"-1"1"0,-1-1 0,1 0 0,-1 0 0,-1 1 0,0-1 0,0 0 0,0 0 0,-2 1 0,1-1 0,-1 1 0,0 0 0,0 0 0,-1 0 0,1 1 0,-1 0 0,0 0 0,0 1 0,-1 0 0,1 0 0,0 1 0,-1 0 0,1 1 0,0-1 0,1 2 0,-1-1 0,1 1 0,0 0 0,0 1 0,1-1 0,1 1 0,-1 0 0,2 1 0,0-1 0,0 1 0,1 0 0,1-1 0,0 1 0,1 0 0,1 0 0,0-1 0,1 1 0,1-1 0,0 0 0,1 1 0,1-2 0,0 1 0,1-1 0,0 0 0,1-1 0,0 1 0,1-2 0,0 1 0,1-1 0,0 0 0,0-1 0,0 0 0,1 0 0,0-1 0,0 0 0,0-1 0,0 0 0,0 0 0,0 0 0,0-1 0,0 0 0,-1 0 0,1 0 0,-1 0 0,0-1 0,-1 0 0,0 1 0,0-1 0,-1 0 0,0 0 0,0 0 0,-1 0 0,-1 1 0,0-1 0,0 0 0,-1 1 0,0-1 0,0 1 0,-1 0 0,-1 0 0,0 1 0,0-1 0,0 0 0,-1 1 0,-1 0 0,1 0 0,-1 0 0,0 0 0,0 0 0,-1 0 0,1 0 0,-1 0 0,0 0 0,0 0 0,0 0 0,-1-1 0,1 0 0,0 0 0,-1 0 0,1 0 0,0-1 0,-1 0 0,1-1 0,0 1 0,0-1 0,-1-1 0,1 0 0,0-1 0,-1 0 0,1 0 0,0-1 0,-1-1 0,1 0 0,-1 0 0,1-1 0,-1 0 0,0 0 0,0-1 0,0 0 0,-1-1 0,1 0 0,-1 0 0,0 0 0,-1 0 0,1-1 0,-1 1 0,0-1 0,-1 1 0,0 0 0,0-1 0,0 1 0,-1 0 0,0 1 0,0-1 0,0 1 0,-1 1 0,0 0 0,0 0 0,-1 1 0,0 1 0,0 0 0,1 0 0,-1 1 0,-1 2 0,1-1 0,0 1 0,-1 1 0,1 1 0,0 0 0,0 1 0,0 1 0,1 0 0,-1 1 0,1 0 0,0 1 0,0 1 0,0 0 0,1 0 0,0 1 0,1 1 0,0-1 0,0 1 0,1 1 0,0-1 0,0 1 0,1 0 0,0 0 0,1 0 0,0-1 0,1 1 0,0 0 0,0 0 0,0-1 0,1 0 0,0 0 0,0 0 0,0-1 0,1 0 0,0 0 0,-1-1 0,1 0 0,0 0 0,0-1 0,0 0 0,0-1 0,-1 0 0,0 0 0,1-1 0,-1 0 0,0 0 0,-1 0 0,0-1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9T22:40:58.3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24561,'3995'0'0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9T22:41:02.3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4290 0 24575,'3'0'0,"0"1"0,1-1 0,-1 1 0,0-1 0,0 1 0,0 0 0,0 0 0,0 0 0,0 0 0,0 1 0,0-1 0,0 1 0,0 0 0,-1 0 0,1 0 0,-1 0 0,0 0 0,1 1 0,2 4 0,1 1 0,-1 0 0,0 1 0,-1 0 0,0 0 0,4 12 0,-8-20 0,0 0 0,0 0 0,0 0 0,0 0 0,0 0 0,0 0 0,-1 0 0,1 0 0,0 0 0,-1 0 0,1 0 0,-1-1 0,1 1 0,-1 0 0,1 0 0,-1 0 0,0 0 0,1-1 0,-1 1 0,0 0 0,0-1 0,0 1 0,1 0 0,-1-1 0,0 1 0,0-1 0,0 1 0,0-1 0,0 0 0,0 1 0,0-1 0,0 0 0,0 0 0,0 0 0,-1 0 0,-45 10 0,39-8 0,-29 3 0,-1-1 0,1-2 0,-1-1 0,-70-8 0,27-10 0,50 9 0,-53-5 0,-219-17 0,-266-10 0,378 38 0,-125 3 0,-105 29 0,-102-29 0,392-4 0,-190-6 0,-582-8 0,731 17-1365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9T22:41:05.0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24433,'4201'217'0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9T22:41:08.33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1511 11 24575,'0'-1'0,"-1"0"0,1 0 0,-1 1 0,0-1 0,1 1 0,-1-1 0,0 0 0,1 1 0,-1-1 0,0 1 0,1-1 0,-1 1 0,0 0 0,0-1 0,0 1 0,1 0 0,-1-1 0,0 1 0,0 0 0,0 0 0,0 0 0,0 0 0,0 0 0,1 0 0,-3 0 0,-29-1 0,27 1 0,-346 11 0,53-1 0,-506-28-1365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07:26:01.2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0 100 24575,'307'-14'0,"-54"0"0,762 3 0,-375 10 0,-618-1 0,-1 0 0,1-1 0,41-13 0,-37 9 0,48-7 0,349 2 0,-212 11 0,-154 0 0,167 0 0,-175 3 0,-1 2 0,76 17 0,-96-16 0,56 5 0,3-1 0,-25 1 0,-12-3 0,95 27 0,-141-33 0,-1 0 0,0 1 0,0 0 0,0 0 0,0 0 0,0 0 0,0 0 0,0 0 0,-1 1 0,1 0 0,-1-1 0,0 1 0,0 0 0,0 0 0,3 5 0,19 56 0,-6-14 0,-12-38 0,0-1 0,-1 1 0,-1 0 0,0 1 0,-1-1 0,0 1 0,-1-1 0,0 1 0,-1 0 0,0 21 0,-1-31 0,-1 1 0,1-1 0,0 0 0,-1 1 0,0-1 0,0 0 0,0 1 0,0-1 0,-1 0 0,1 0 0,-1 0 0,0 0 0,0 0 0,0-1 0,0 1 0,-4 3 0,1-1 0,0-1 0,-1 0 0,1-1 0,-1 1 0,0-1 0,0 0 0,0-1 0,-7 3 0,-14 2 0,0-1 0,0-2 0,-36 2 0,42-4 0,-635 18 0,284-16 0,-242-2 0,334-29 0,81 4 0,-157-13 0,201 25 0,-2-2 0,-80-8 0,-31-5 0,219 20 0,0 3 0,-83 5 0,30 1 0,38-5 0,39 0 0,-1 1 0,0 1 0,-47 7 0,70-5 0,0-1 0,0 1 0,0 0 0,0 1 0,1-1 0,-1 0 0,1 1 0,-1 0 0,1-1 0,0 1 0,0 0 0,0 0 0,1 0 0,-3 7 0,-18 48 0,21-55 0,0 0 0,0 0 0,1 0 0,0 1 0,-1-1 0,1 0 0,0 0 0,1 1 0,-1-1 0,0 0 0,1 0 0,0 0 0,0 1 0,1 2 0,0-4 0,-1-1 0,1 1 0,-1-1 0,1 1 0,0-1 0,-1 0 0,1 1 0,0-1 0,0 0 0,0 0 0,0 0 0,0-1 0,0 1 0,0 0 0,1-1 0,-1 0 0,0 1 0,0-1 0,0 0 0,1 0 0,2 0 0,332 7 0,266 12 0,-239 1 0,-115-4 0,-78-7 0,192 35 0,-330-40 0,0-2 0,0-1 0,0-2 0,64-9 0,4 0 0,291-33 0,-213-10 0,-48 39 0,-62 9 0,47 1 0,-71 4 0,47-6 0,86-24 0,137 10 0,-246 11 0,24-2 0,-39 13 0,-35 0 0,1-1 0,-1-2 0,0 1 0,25-6 0,-44 6 0,1 0 0,-1 1 0,0-1 0,0 0 0,1 0 0,-1 0 0,0 0 0,0 0 0,1 0 0,-1 0 0,0 0 0,0-1 0,0 1 0,1 0 0,-1 0 0,0 0 0,0 0 0,1 0 0,-1 0 0,0 0 0,0-1 0,0 1 0,1 0 0,-1 0 0,0 0 0,0 0 0,0-1 0,1 1 0,-1 0 0,0 0 0,0 0 0,0-1 0,0 1 0,0 0 0,0 0 0,0-1 0,0 1 0,0 0 0,1 0 0,-1-1 0,0 1 0,0 0 0,0 0 0,0-1 0,0 1 0,0 0 0,-1-1 0,-12-7 0,-21-3 0,-290-62 0,220 47 0,-291-35 0,244 44 0,18 1 0,25 5 0,-177-43 0,254 47 0,0 2 0,-1 1 0,1 1 0,-1 2 0,0 1 0,1 2 0,-1 1 0,-59 13 0,85-14 0,0 1 0,0-1 0,0 1 0,0 1 0,1-1 0,-1 1 0,1 0 0,0 0 0,0 0 0,1 1 0,-1 0 0,1 0 0,0 0 0,-6 11 0,-24 24 0,-12-2 0,-12 12 0,57-50 0,1 0 0,0 1 0,-1-1 0,1 1 0,0-1 0,-1 0 0,1 1 0,0-1 0,0 0 0,-1 1 0,1-1 0,0 1 0,0-1 0,0 1 0,-1-1 0,1 1 0,0-1 0,0 1 0,0-1 0,0 1 0,0-1 0,0 1 0,0-1 0,0 1 0,0-1 0,0 1 0,0-1 0,1 1 0,-1-1 0,0 0 0,0 1 0,0-1 0,1 1 0,-1-1 0,0 1 0,0-1 0,1 0 0,-1 1 0,0-1 0,1 0 0,-1 1 0,0-1 0,1 0 0,-1 1 0,1-1 0,-1 0 0,1 0 0,-1 1 0,0-1 0,1 0 0,-1 0 0,1 0 0,-1 0 0,1 0 0,0 0 0,33 7 0,-30-7 0,263 14 0,-179-14 0,-1 5 0,0 3 0,88 20 0,-125-10 0,-43-14 0,1-1 0,0 0 0,0 0 0,0-1 0,0 0 0,1 0 0,9 0 0,78 7 0,0 4 0,-2 4 0,112 35 0,17 4 0,86 1 0,-282-53 0,-9-2 0,0 1 0,0 1 0,32 11 0,-50-15 0,0 0 0,0 0 0,0 0 0,0 0 0,0 0 0,0 0 0,0 0 0,0 0 0,0 0 0,0 0 0,0 0 0,-1 0 0,1 0 0,0 0 0,0 0 0,0 0 0,0 0 0,0 0 0,0 0 0,0 1 0,0-1 0,0 0 0,0 0 0,0 0 0,0 0 0,0 0 0,0 0 0,0 0 0,0 0 0,0 0 0,0 0 0,0 0 0,0 1 0,0-1 0,0 0 0,0 0 0,0 0 0,0 0 0,0 0 0,0 0 0,0 0 0,0 0 0,0 0 0,0 0 0,0 0 0,0 1 0,0-1 0,0 0 0,0 0 0,0 0 0,0 0 0,0 0 0,0 0 0,0 0 0,0 0 0,1 0 0,-1 0 0,0 0 0,0 0 0,0 0 0,0 0 0,0 0 0,0 0 0,0 0 0,0 0 0,-12 3 0,-18 0 0,22-2 0,-571 7 0,413-14 0,-245-39 0,384 40 0,-71-13 0,0 5 0,-121-2 0,-112 3-397,269 8-571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07:26:04.2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07:24:21.5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3191 24575,'0'-2952'0,"0"2934"0,0-31 0,9-86 0,-8 131 0,-1 1 0,1 0 0,-1 0 0,1 0 0,0 0 0,0 0 0,1 0 0,-1 0 0,3-4 0,-4 7 0,0 0 0,0 0 0,1 0 0,-1-1 0,0 1 0,0 0 0,1 0 0,-1 0 0,0 0 0,0 0 0,0 0 0,1 0 0,-1 0 0,0 0 0,0 0 0,1 0 0,-1 0 0,0 0 0,0 0 0,1 0 0,-1 0 0,0 0 0,0 0 0,1 0 0,-1 0 0,0 0 0,0 0 0,0 1 0,1-1 0,-1 0 0,0 0 0,0 0 0,0 0 0,1 0 0,-1 1 0,0-1 0,0 0 0,0 0 0,0 0 0,1 1 0,9 22 0,4 31 0,-3 0 0,-2 1 0,-3 1 0,0 68 0,-2-52 0,7 611 0,-8-206 0,23-51 117,-8-167-1599,-13-178-5344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07:18:44.1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1929 24575,'21'-1'0,"0"-1"0,0-2 0,24-5 0,22-5 0,98-1 0,243 9 0,-266 7 0,-78-4 0,0-4 0,74-16 0,-52 8 0,18-8 0,-65 13 0,58-7 0,-59 12 0,0-2 0,0-1 0,-1-1 0,0-3 0,68-31 0,-52 16 0,-2-2 0,-1-2 0,53-45 0,-94 69 0,0-1 0,0 0 0,-1 0 0,0-1 0,0 0 0,-1-1 0,0 0 0,-1 0 0,0 0 0,7-19 0,-8 13 0,0-1 0,-1 1 0,-1-1 0,-1 0 0,0 0 0,-1-31 0,-3-57 0,16-139 0,7 86 0,23-236 0,-44 390 0,1-20 0,0 0 0,-5-44 0,3 62 0,0-1 0,-1 0 0,0 1 0,0-1 0,0 1 0,-1 0 0,0 0 0,0 0 0,0 0 0,-1 0 0,0 1 0,0-1 0,-1 1 0,-6-6 0,-44-35 0,27 24 0,-47-48 0,75 69 0,-1 0 0,1 0 0,-1 0 0,1 1 0,-1-1 0,0 0 0,1 1 0,-1-1 0,0 0 0,0 1 0,0-1 0,1 1 0,-1-1 0,0 1 0,0 0 0,0-1 0,0 1 0,0 0 0,0-1 0,0 1 0,0 0 0,0 0 0,-1 0 0,1 0 0,0 1 0,1-1 0,-1 1 0,1 0 0,-1-1 0,0 1 0,1 0 0,-1-1 0,1 1 0,0 0 0,-1-1 0,1 1 0,-1 0 0,1 0 0,0-1 0,0 1 0,-1 0 0,1 0 0,0 0 0,0 1 0,-1 3 0,1 1 0,0-1 0,0 0 0,0 1 0,1-1 0,0 0 0,2 10 0,26 37 0,-22-42 0,0 1 0,-1 0 0,7 18 0,-1 17 0,-2 1 0,-1 0 0,-3 1 0,-2-1 0,-2 1 0,-7 89 0,3-127 0,0 0 0,0 0 0,-1 0 0,-1-1 0,1 1 0,-1-1 0,-1 0 0,0 0 0,0 0 0,-1-1 0,0 0 0,0 0 0,-1 0 0,-14 12 0,-5 2 0,-1-1 0,-1-1 0,-33 18 0,-112 45 0,76-40 0,-256 112 0,-74 37 0,389-171 0,1 2 0,1 2 0,1 2 0,-33 32 0,26-22 0,-75 51 0,102-78-136,0 0-1,-1-1 1,0-1-1,-1-1 1,0 0-1,0-1 1,0-1-1,-1 0 0,-26 3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07:19:00.1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548 116 24575,'-14'1'0,"0"1"0,0 0 0,-1 2 0,-15 4 0,-35 8 0,-295 16 0,346-33 0,26-8 0,27-9 0,401-122 0,-414 136 0,1 0 0,0 1 0,-1 2 0,1 0 0,45 7 0,-21-3 0,239 23 0,-143-11 0,162-2 0,139-36 0,-176 8 0,310 6 0,-350 12 0,266 8 0,-445-11 0,-18-1 0,1 2 0,0 1 0,63 13 0,-90-14 0,0 0 0,1-1 0,-1 1 0,13-3 0,-16 1 0,0 1 0,0-1 0,0 1 0,0 0 0,1 1 0,-1-1 0,0 1 0,0 1 0,0-1 0,0 1 0,6 3 0,12 21 0,-22-22 0,0-1 0,0-1 0,1 1 0,-1 0 0,0 0 0,1-1 0,0 1 0,-1-1 0,1 0 0,0 0 0,4 2 0,75 37 0,49 21 0,-121-58 0,-1 0 0,1 0 0,-1 1 0,-1 1 0,1 0 0,-1 0 0,0 0 0,0 1 0,10 12 0,-13-14 0,-1 0 0,0 1 0,0 0 0,-1 0 0,0 0 0,0 0 0,-1 1 0,1-1 0,-1 1 0,0 0 0,-1 0 0,0-1 0,0 1 0,0 13 0,-1-10 0,0 3 0,-1 1 0,0 0 0,-5 21 0,5-32 0,0 0 0,1 0 0,-2 0 0,1 0 0,0 0 0,0 0 0,-1 0 0,0-1 0,1 1 0,-1-1 0,0 1 0,0-1 0,-1 0 0,1 1 0,0-1 0,-1 0 0,1-1 0,-1 1 0,0 0 0,1-1 0,-6 3 0,-34 6 0,-1-2 0,1-2 0,-1-2 0,-53-1 0,31-1 0,17 1 0,-47 1 0,-134 22 0,-67 48 0,273-67 0,-97 20 0,-1-4 0,-1-6 0,-159 1 0,-176 11 0,282-13 0,-161 5 0,-68-10 0,-779-81 0,1171 69 0,-37-9 0,48 10 0,0-1 0,0 1 0,1-1 0,-1 1 0,0-1 0,0 1 0,0-1 0,1 0 0,-1 1 0,0-1 0,1 0 0,-1 0 0,1 1 0,-1-1 0,0 0 0,1 0 0,0 0 0,-1 0 0,1 0 0,0 0 0,-1 0 0,1 0 0,0 0 0,0 0 0,0 1 0,0-1 0,0 0 0,0 0 0,0 0 0,0 0 0,0 0 0,0 0 0,0 0 0,1 0 0,-1 0 0,0 0 0,1 0 0,-1 0 0,1 0 0,-1 0 0,2 0 0,9-25 0,-10 22 0,0 0 0,1 0 0,-1 0 0,1 1 0,-1-1 0,1 1 0,0-1 0,1 1 0,-1-1 0,1 1 0,-1 0 0,1 0 0,0 0 0,0 1 0,0-1 0,0 1 0,1 0 0,-1 0 0,1 0 0,-1 0 0,1 0 0,0 1 0,0-1 0,6 0 0,140-17 0,297 1 0,-407 18 0,29 1 0,121-15 0,-25-19 0,511-13 0,-78 10 0,218-64 0,-709 88 0,-58 8 0,0-2 0,80-21 0,-82 3 0,-43 21 0,0 0 0,1 0 0,0 1 0,-1-1 0,1 1 0,0 0 0,0 0 0,0 1 0,1-1 0,-1 1 0,7 0 0,-2 0 0,0 1 0,0 0 0,0 1 0,0 0 0,11 3 0,-16-2 0,-1-1 0,1 1 0,-1 1 0,1-1 0,-1 0 0,0 1 0,0 0 0,0 0 0,0 1 0,0-1 0,-1 1 0,4 4 0,35 36 0,-30-32 0,0 0 0,-1 1 0,0 0 0,9 16 0,7 5 0,-22-30 0,-1 1 0,0-1 0,0 1 0,0 0 0,-1 0 0,0 1 0,5 9 0,-8-14 0,0 0 0,0 1 0,0-1 0,0 0 0,0 0 0,0 1 0,0-1 0,-1 0 0,1 0 0,0 0 0,-1 0 0,1 0 0,-1 1 0,1-1 0,-1 0 0,0 0 0,1 0 0,-1 0 0,0 0 0,0 0 0,0-1 0,1 1 0,-1 0 0,0 0 0,0-1 0,0 1 0,0 0 0,0-1 0,-3 2 0,-41 16 0,26-11 0,0 2 0,3-1 0,0-1 0,-1 0 0,-32 7 0,-41 3 0,-123 6 0,190-20 0,36 1 0,41-1 0,-31-2 0,-1 1 0,1 1 0,25 7 0,-35-7 0,1-1 0,0-1 0,0 0 0,1-1 0,-1 0 0,0-1 0,0-1 0,0 0 0,0-1 0,0 0 0,27-12 0,-10-2 0,16-6 0,51-20 0,-71 32 0,-24 9 0,1 0 0,0 1 0,-1-1 0,1 1 0,0 0 0,0 0 0,0 0 0,0 0 0,9 0 0,-7 1 0,0 1 0,1 0 0,-1 0 0,0 0 0,0 0 0,0 1 0,0 0 0,0 1 0,0-1 0,-1 1 0,1 0 0,-1 0 0,1 1 0,-1 0 0,-1-1 0,1 2 0,0-1 0,-1 1 0,0-1 0,0 1 0,0 0 0,-1 1 0,1-1 0,-1 1 0,-1-1 0,4 10 0,-5-12 0,-1 0 0,0-1 0,0 1 0,0 0 0,0 0 0,-1-1 0,1 1 0,-1 0 0,0-1 0,0 1 0,1-1 0,-2 1 0,1-1 0,0 1 0,0-1 0,-1 1 0,1-1 0,-1 0 0,0 0 0,0 0 0,0 0 0,0 0 0,0 0 0,0-1 0,-3 2 0,-10 8 0,0 0 0,-25 12 0,29-17 0,11-6 0,-32 15 0,32-15 0,-1 1 0,0-1 0,1 1 0,-1-1 0,0 0 0,0 1 0,0-1 0,1 0 0,-1 0 0,0 0 0,0 0 0,0 1 0,0-1 0,1 0 0,-1 0 0,0 0 0,0-1 0,0 1 0,0 0 0,1 0 0,-1 0 0,0-1 0,0 1 0,1 0 0,-1-1 0,0 1 0,0 0 0,1-1 0,-1 1 0,0-1 0,1 0 0,-2 0 0,-2 1 0,0-1 0,0 1 0,0 0 0,0 0 0,0 1 0,0-1 0,0 1 0,0 0 0,-6 2 0,-3 0 0,-75 5 0,-111-5 0,42-2 0,-384 36 0,115-5 0,-1029-36 0,1383-1-1365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07:24:41.2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24556,'0'745'0,"4496"-745"0,-4496-745 0,-4496 745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07:24:48.3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1156 299 24575,'-2'-2'0,"0"-1"0,-1 1 0,1-1 0,-1 1 0,1 0 0,-1 0 0,0 0 0,0 0 0,0 1 0,0-1 0,0 1 0,0 0 0,-6-1 0,2-1 0,-70-26 0,-2 3 0,-1 4 0,0 4 0,-2 3 0,0 3 0,-84 0 0,-98 12 0,110 2 0,123 1 0,22 0 0,20-1 0,547-6 0,-378-4 0,546-9 0,-707 15 0,1-1 0,-1 0 0,0-2 0,22-7 0,-20 5 0,1 1 0,36-6 0,38 1 0,168-9 0,-176 21 0,59 0 0,250-29 0,-336 23 0,0 1 0,79 7 0,-28 0 0,59-5 0,171 4 0,-305 1 0,-1 1 0,53 13 0,-83-14 0,0 0 0,0 0 0,0 1 0,-1-1 0,0 1 0,0 0 0,0 1 0,0-1 0,-1 1 0,1 0 0,-1 0 0,-1 1 0,1-1 0,-1 1 0,0-1 0,3 8 0,0-1 0,-1 1 0,0-1 0,-1 0 0,0 1 0,-1 0 0,-1 0 0,1 16 0,-3-26 0,0-1 0,0 1 0,-1-1 0,1 1 0,-1-1 0,1 0 0,-1 1 0,0-1 0,0 0 0,0 1 0,-1-1 0,1 0 0,0 0 0,-1 0 0,0 0 0,1 0 0,-1 0 0,0-1 0,0 1 0,0 0 0,0-1 0,0 1 0,-3 0 0,-6 4 0,-1-1 0,1 0 0,-20 5 0,22-7 0,-75 19 0,0-3 0,-171 15 0,-180-18 0,391-15 0,-49 0 0,-1019-21 0,745 7-1365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07:25:11.90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58 647 24575,'9'3'0,"-1"0"0,1-1 0,0 0 0,0-1 0,0 0 0,0 0 0,15-1 0,16 1 0,401 71 0,-180-24 0,-185-40 0,0-4 0,109-6 0,-118 0 0,-23-1 0,60-13 0,-63 9 0,2 1 0,41 0 0,80 11 0,94-2 0,-238-6 0,1 0 0,-1-1 0,30-11 0,-30 9 0,0 0 0,0 1 0,1 1 0,20-1 0,445 1 0,-72 2 0,-230 1 0,64-2 0,-199-2 0,0-3 0,63-17 0,22-4 0,-82 24 0,-39 5 0,-1-1 0,1 0 0,-1-1 0,1 0 0,-1-1 0,13-5 0,-24 6 0,1 1 0,0-1 0,0 0 0,-1 0 0,1 0 0,-1 0 0,0-1 0,1 1 0,-1 0 0,0-1 0,0 1 0,0 0 0,-1-1 0,1 1 0,0-5 0,5-41 0,-5 39 0,0 0 0,-1 0 0,0 0 0,-1 1 0,-1-12 0,1 17 0,0-1 0,0 1 0,-1 0 0,1 0 0,-1 0 0,1 0 0,-1 0 0,0 1 0,0-1 0,0 1 0,-1-1 0,1 1 0,0-1 0,-1 1 0,0 0 0,-5-3 0,-15-11 0,1 0 0,-36-37 0,44 39 0,0 0 0,-1 1 0,0 1 0,-1 0 0,0 1 0,-1 1 0,-24-11 0,27 17 0,-1 1 0,1 0 0,-1 1 0,0 1 0,-26 1 0,-14-2 0,13-1 0,0-2 0,1-2 0,-43-13 0,82 19 0,1 1 0,-1-1 0,1 1 0,-1-1 0,0 1 0,1-1 0,-1 0 0,1 0 0,0 0 0,-1 0 0,1 0 0,0 0 0,-1 0 0,-1-3 0,3 3 0,0 1 0,0-1 0,0 1 0,0-1 0,-1 0 0,1 1 0,0-1 0,0 1 0,0-1 0,0 0 0,0 1 0,1-1 0,-1 1 0,0-1 0,0 0 0,0 1 0,0-1 0,1 1 0,-1-1 0,0 1 0,1-1 0,-1 1 0,0-1 0,1 1 0,-1-1 0,0 1 0,1-1 0,4-3 0,-1 1 0,1-1 0,0 1 0,0 0 0,0 1 0,0-1 0,8-2 0,44-11 0,0 1 0,1 4 0,107-8 0,-81 10 0,266-29 0,-350 38 0,0 0 0,0 0 0,0 0 0,0 0 0,0 0 0,0 0 0,-1 0 0,1 0 0,0 0 0,0 0 0,0 1 0,0-1 0,0 0 0,0 0 0,0 0 0,0 0 0,0 0 0,0 0 0,0 0 0,0 0 0,0 0 0,0 0 0,0 0 0,0 1 0,0-1 0,0 0 0,0 0 0,0 0 0,0 0 0,0 0 0,0 0 0,0 0 0,1 0 0,-1 0 0,0 0 0,0 0 0,0 0 0,0 1 0,0-1 0,0 0 0,0 0 0,0 0 0,-16 9 0,-25 10 0,-29 10 0,-2-3 0,-1-3 0,-1-3 0,-94 13 0,89-29 0,-83-6 0,30-1 0,90 3 0,-396-16 0,222 8 0,15 1 0,-147 1 0,241 9 0,1-5 0,-146-21 0,187 9 0,41 8 0,-1 1 0,0 1 0,-29 0 0,-827 5 0,813 2 0,0 4 0,-87 20 0,123-18 0,1 1 0,1 2 0,0 0 0,0 2 0,-37 25 0,64-37 0,0 0 0,0-1 0,1 1 0,-1 1 0,1-1 0,-1 0 0,1 1 0,0-1 0,0 1 0,0 0 0,0 0 0,1-1 0,-1 1 0,1 0 0,-1 0 0,1 1 0,-1 3 0,1 2 0,0 0 0,0 1 0,1-1 0,2 16 0,-1-17 0,0 0 0,-1-1 0,0 1 0,0 0 0,-1 0 0,0 0 0,0-1 0,-4 12 0,2-11 0,0 0 0,0 0 0,1 0 0,0 0 0,0 1 0,1-1 0,-1 14 0,2-18 0,1 1 0,0-1 0,0 0 0,0 1 0,0-1 0,0 0 0,1 0 0,0 0 0,0 0 0,0 0 0,0 0 0,1-1 0,0 1 0,-1-1 0,1 0 0,4 4 0,5 6 0,1-1 0,1 0 0,0-1 0,1-1 0,0 0 0,1-1 0,-1-1 0,2 0 0,-1-1 0,1-1 0,0 0 0,0-1 0,1-1 0,35 3 0,228-3 0,-243-6 0,1-3 0,-1-1 0,0-1 0,0-3 0,46-17 0,-60 20 0,0 1 0,0 2 0,0 0 0,1 2 0,0 0 0,24 3 0,-21-1 0,212-10 0,955 0 0,-878 19 0,-279-12 0,0-2 0,0-1 0,-1-3 0,43-14 0,-8 3 0,-1-3 0,-43 14 0,54-12 0,-13 17 0,86 7 0,-541 23 0,306-24 0,-604-3 0,104-53 0,-158-34 0,569 64 0,3 8-544,-211 8-1,357 8 269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07:25:26.7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24556,'0'750'0,"4098"-750"0,-4098-750 0,-4098 750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07:25:34.1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3056 30 24566,'-3056'0'0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07:25:38.12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78 24575,'2'-1'0,"-1"0"0,1 1 0,-1-1 0,1 0 0,-1-1 0,0 1 0,0 0 0,1 0 0,-1 0 0,0-1 0,0 1 0,0-1 0,0 1 0,-1-1 0,1 1 0,0-1 0,0 1 0,-1-1 0,1 0 0,-1 1 0,0-1 0,0 0 0,1 0 0,-1-2 0,10-24 0,-9 27-3,-1 0 0,1 0 0,0 1 0,0-1 0,0 0 0,-1 0 0,1 0 0,0 1 0,0-1 0,0 0 0,0 1 1,0-1-1,0 1 0,1-1 0,-1 1 0,0-1 0,0 1 0,0 0 0,0 0 0,0-1 0,1 1 0,-1 0 0,0 0 0,0 0 0,0 0 0,2 1 0,-2 0 14,0 0 0,0 0 0,0 0 0,1 0 0,-1 0 1,0 0-1,-1 0 0,1 1 0,0-1 0,0 0 0,-1 1 0,1-1 0,0 0 1,-1 1-1,1-1 0,-1 1 0,1 1 0,1 9-382,0 1-1,-1 0 1,0 17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5T07:25:49.10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 94 24575,'307'-11'0,"-270"9"0,-1-3 0,36-8 0,-33 5 0,53-4 0,270-20 0,504 22 0,-544 12 0,-4 9 0,-163-2 0,-19-19 0,-21 0 0,487 7 0,-297 6 0,-288-3 0,0 0 0,1 2 0,-1 0 0,0 1 0,0 0 0,-1 2 0,1 0 0,-1 1 0,0 0 0,0 1 0,-1 1 0,0 1 0,0 0 0,16 14 0,-22-16 0,1 0 0,0-1 0,-1 2 0,0 0 0,0 0 0,-1 0 0,0 1 0,0 0 0,-1 0 0,-1 1 0,1 0 0,-1 1 0,-1-1 0,5 15 0,7 21 0,-12-34 0,0 1 0,0-1 0,-2 1 0,1 0 0,-2 1 0,2 17 0,-4-29 0,0 1 0,0-1 0,0 0 0,-1 1 0,1-1 0,-1 1 0,0-1 0,1 0 0,-1 0 0,0 1 0,0-1 0,-1 0 0,1 0 0,0 0 0,-1 0 0,-2 3 0,1-3 0,0 0 0,-1 0 0,1 0 0,0 0 0,-1-1 0,1 1 0,-1-1 0,1 0 0,-1 0 0,0 0 0,0-1 0,1 1 0,-9-1 0,-300-1 0,165-9 0,-71 0 0,143 10 0,-469-3 0,2-34 0,190 16 0,89 9 0,-16-28 0,-822 10 0,844 31 0,251-1 0,1 0 0,-1 0 0,0 0 0,1 1 0,-1 0 0,1 0 0,-1 0 0,-9 4 0,14-4 0,-1 0 0,1 1 0,-1-1 0,1 1 0,-1-1 0,1 1 0,0-1 0,0 1 0,0 0 0,0-1 0,0 1 0,0 0 0,0 0 0,1 0 0,-1 0 0,0 0 0,1 0 0,0-1 0,-1 1 0,1 0 0,0 0 0,0 1 0,0-1 0,1 0 0,-1-1 0,1 5 0,0 6 0,0 0 0,0 0 0,1 0 0,0 0 0,1-1 0,5 13 0,-7-20 0,1 0 0,1 0 0,-1-1 0,0 1 0,1-1 0,0 0 0,0 1 0,0-1 0,0-1 0,0 1 0,1 0 0,-1-1 0,1 1 0,0-1 0,0 0 0,-1-1 0,9 4 0,26 5 0,-1-1 0,2-2 0,70 5 0,34 5 0,-13 1 0,198 1 0,-113-10 0,381 37 0,-484-35 0,194-4 0,-200-22 0,14 0 0,128 16 0,45-3 0,-196-7 0,41-2 0,57-3 0,-171 12 0,1 0 0,0 1 0,0 2 0,0 1 0,0 1 0,36 8 0,-38-7 0,1-2 0,0-1 0,0 0 0,31-4 0,12 0 0,196 3-1365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9581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E8146-C01B-FD0D-0CC7-3D54232C3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049BFE-DC8C-EF5A-598C-A7B3E11BEF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19054A-0056-3709-2C6D-D8126B2555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D18EE5-FE39-5000-D9D6-CD6E8E35B2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393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6F159-AA95-4BEE-E273-7F9FE2B4E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ABFD63-338C-3C41-3CDE-27ADC8DA38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6CB8AF-63A8-888F-78A1-2E5E39A0D5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8DFA7-11D7-6E71-0208-E522A35053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843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23E25-9E05-DE60-ABB8-F9FE025DF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5FE276-5E7D-E8C4-8A73-78F1BE10F9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21FE1-6760-7EBF-3C95-107713311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1182A-BE6C-4C6C-F7F7-1BE7DC7CFC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998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40565-2BCE-8098-2BC2-33A429C50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28DB5E-34B0-7652-280D-0148DB6D70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2B3901-4439-543A-AA97-B13209D34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E5B34-238D-ADBE-A637-0E0765BBF0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12" Type="http://schemas.openxmlformats.org/officeDocument/2006/relationships/image" Target="../media/image37.jp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5.xml"/><Relationship Id="rId11" Type="http://schemas.openxmlformats.org/officeDocument/2006/relationships/image" Target="../media/image44.png"/><Relationship Id="rId5" Type="http://schemas.openxmlformats.org/officeDocument/2006/relationships/image" Target="../media/image40.png"/><Relationship Id="rId10" Type="http://schemas.openxmlformats.org/officeDocument/2006/relationships/customXml" Target="../ink/ink17.xml"/><Relationship Id="rId4" Type="http://schemas.openxmlformats.org/officeDocument/2006/relationships/customXml" Target="../ink/ink14.xml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Relationship Id="rId9" Type="http://schemas.openxmlformats.org/officeDocument/2006/relationships/image" Target="../media/image5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19.xml"/><Relationship Id="rId5" Type="http://schemas.openxmlformats.org/officeDocument/2006/relationships/image" Target="../media/image520.png"/><Relationship Id="rId4" Type="http://schemas.openxmlformats.org/officeDocument/2006/relationships/customXml" Target="../ink/ink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.png"/><Relationship Id="rId5" Type="http://schemas.openxmlformats.org/officeDocument/2006/relationships/customXml" Target="../ink/ink21.xml"/><Relationship Id="rId4" Type="http://schemas.openxmlformats.org/officeDocument/2006/relationships/image" Target="../media/image5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customXml" Target="../ink/ink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customXml" Target="../ink/ink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openxmlformats.org/officeDocument/2006/relationships/image" Target="../media/image22.png"/><Relationship Id="rId5" Type="http://schemas.openxmlformats.org/officeDocument/2006/relationships/image" Target="../media/image18.png"/><Relationship Id="rId10" Type="http://schemas.openxmlformats.org/officeDocument/2006/relationships/customXml" Target="../ink/ink7.xml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customXml" Target="../ink/ink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37.png"/><Relationship Id="rId9" Type="http://schemas.microsoft.com/office/2011/relationships/webextension" Target="../webextensions/webextension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microsoft.com/office/2011/relationships/webextension" Target="../webextensions/webextension2.xml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microsoft.com/office/2011/relationships/webextension" Target="../webextensions/webextension3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microsoft.com/office/2011/relationships/webextension" Target="../webextensions/webextension4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3729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Flare Gas Estimation and Environmental Impact Assessment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0379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comprehensive analysis of flare gas data to assess environmental impacts, energy recovery potential, and health exposure.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6847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Presented by: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30280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Amira Hassan Abelsalam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74500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Esraa Gamal Awed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618720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Nehad Hesham Fathy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662940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Shahinaz Bashir Abdallah</a:t>
            </a:r>
            <a:endParaRPr lang="en-US" sz="17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9CB144C-156B-2B41-30AA-94C35A3E892C}"/>
                  </a:ext>
                </a:extLst>
              </p14:cNvPr>
              <p14:cNvContentPartPr/>
              <p14:nvPr/>
            </p14:nvContentPartPr>
            <p14:xfrm>
              <a:off x="13587552" y="7918704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9CB144C-156B-2B41-30AA-94C35A3E892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524552" y="785606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04CC695-0BC8-7E7D-95C1-B7FFC8231AD8}"/>
                  </a:ext>
                </a:extLst>
              </p14:cNvPr>
              <p14:cNvContentPartPr/>
              <p14:nvPr/>
            </p14:nvContentPartPr>
            <p14:xfrm>
              <a:off x="13623912" y="6148224"/>
              <a:ext cx="55440" cy="1148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04CC695-0BC8-7E7D-95C1-B7FFC8231AD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561272" y="6085584"/>
                <a:ext cx="181080" cy="12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7F21177-6360-9EAE-91F6-1C113104175F}"/>
                  </a:ext>
                </a:extLst>
              </p14:cNvPr>
              <p14:cNvContentPartPr/>
              <p14:nvPr/>
            </p14:nvContentPartPr>
            <p14:xfrm>
              <a:off x="12876144" y="7824709"/>
              <a:ext cx="1618920" cy="268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7F21177-6360-9EAE-91F6-1C113104175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813144" y="7761709"/>
                <a:ext cx="174456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1F5C043-40ED-7A68-F9E8-987DF75D6742}"/>
                  </a:ext>
                </a:extLst>
              </p14:cNvPr>
              <p14:cNvContentPartPr/>
              <p14:nvPr/>
            </p14:nvContentPartPr>
            <p14:xfrm>
              <a:off x="12975504" y="7888789"/>
              <a:ext cx="1386000" cy="145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1F5C043-40ED-7A68-F9E8-987DF75D674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912864" y="7825789"/>
                <a:ext cx="1511640" cy="271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46CDEEC-B9F7-18CC-D114-2E8F0BC6721E}"/>
                  </a:ext>
                </a:extLst>
              </p14:cNvPr>
              <p14:cNvContentPartPr/>
              <p14:nvPr/>
            </p14:nvContentPartPr>
            <p14:xfrm rot="-263400">
              <a:off x="13626129" y="7850131"/>
              <a:ext cx="135860" cy="1338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46CDEEC-B9F7-18CC-D114-2E8F0BC6721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 rot="-263400">
                <a:off x="13563231" y="7787178"/>
                <a:ext cx="261297" cy="2593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CB35945-28C2-33D7-DBE9-460B338A4119}"/>
                  </a:ext>
                </a:extLst>
              </p14:cNvPr>
              <p14:cNvContentPartPr/>
              <p14:nvPr/>
            </p14:nvContentPartPr>
            <p14:xfrm>
              <a:off x="12979279" y="7852421"/>
              <a:ext cx="1438560" cy="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CB35945-28C2-33D7-DBE9-460B338A411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16279" y="7726421"/>
                <a:ext cx="156420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3D04382-75FA-F3DE-137B-48DA350FDDE4}"/>
                  </a:ext>
                </a:extLst>
              </p14:cNvPr>
              <p14:cNvContentPartPr/>
              <p14:nvPr/>
            </p14:nvContentPartPr>
            <p14:xfrm>
              <a:off x="12883159" y="7905701"/>
              <a:ext cx="1577880" cy="52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3D04382-75FA-F3DE-137B-48DA350FDDE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20159" y="7842701"/>
                <a:ext cx="170352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5B399A5-C087-CEA7-DFFB-321405BCC935}"/>
                  </a:ext>
                </a:extLst>
              </p14:cNvPr>
              <p14:cNvContentPartPr/>
              <p14:nvPr/>
            </p14:nvContentPartPr>
            <p14:xfrm>
              <a:off x="12911599" y="7991021"/>
              <a:ext cx="1512720" cy="78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5B399A5-C087-CEA7-DFFB-321405BCC93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848599" y="7928021"/>
                <a:ext cx="163836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AC1BEB7-5DF3-F1B5-1771-72246965613A}"/>
                  </a:ext>
                </a:extLst>
              </p14:cNvPr>
              <p14:cNvContentPartPr/>
              <p14:nvPr/>
            </p14:nvContentPartPr>
            <p14:xfrm>
              <a:off x="12883879" y="8047901"/>
              <a:ext cx="544320" cy="79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AC1BEB7-5DF3-F1B5-1771-72246965613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820879" y="7984901"/>
                <a:ext cx="669960" cy="13356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7AD29A3-26DC-CED3-04CF-F7839518A0F4}"/>
              </a:ext>
            </a:extLst>
          </p:cNvPr>
          <p:cNvSpPr txBox="1"/>
          <p:nvPr/>
        </p:nvSpPr>
        <p:spPr>
          <a:xfrm>
            <a:off x="6673085" y="344537"/>
            <a:ext cx="7744754" cy="7540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b="1" dirty="0">
                <a:solidFill>
                  <a:srgbClr val="525D68"/>
                </a:solidFill>
                <a:latin typeface="Crimson Pro Semi Bold" panose="020B0604020202020204" charset="0"/>
              </a:rPr>
              <a:t>Key Insights    </a:t>
            </a:r>
          </a:p>
          <a:p>
            <a:pPr>
              <a:buNone/>
            </a:pPr>
            <a:endParaRPr lang="en-US" sz="2000" b="1" dirty="0">
              <a:solidFill>
                <a:srgbClr val="525D68"/>
              </a:solidFill>
              <a:latin typeface="Crimson Pro Semi Bold" panose="020B0604020202020204" charset="0"/>
            </a:endParaRPr>
          </a:p>
          <a:p>
            <a:r>
              <a:rPr lang="en-US" sz="2400" b="1" dirty="0">
                <a:solidFill>
                  <a:srgbClr val="525D68"/>
                </a:solidFill>
                <a:latin typeface="Crimson Pro Semi Bold" panose="020B0604020202020204" charset="0"/>
              </a:rPr>
              <a:t>Oil &amp; Flaring:</a:t>
            </a:r>
            <a:br>
              <a:rPr lang="en-US" sz="2400" dirty="0">
                <a:solidFill>
                  <a:srgbClr val="525D68"/>
                </a:solidFill>
                <a:latin typeface="Crimson Pro Semi Bold" panose="020B0604020202020204" charset="0"/>
              </a:rPr>
            </a:br>
            <a:r>
              <a:rPr lang="en-US" sz="2400" dirty="0">
                <a:solidFill>
                  <a:srgbClr val="525D68"/>
                </a:solidFill>
                <a:latin typeface="Crimson Pro Semi Bold" panose="020B0604020202020204" charset="0"/>
              </a:rPr>
              <a:t>Higher oil production leads to more flaring, especially where gas infrastructure is limited.</a:t>
            </a:r>
          </a:p>
          <a:p>
            <a:endParaRPr lang="en-US" sz="2400" dirty="0">
              <a:solidFill>
                <a:srgbClr val="525D68"/>
              </a:solidFill>
              <a:latin typeface="Crimson Pro Semi Bold" panose="020B0604020202020204" charset="0"/>
            </a:endParaRPr>
          </a:p>
          <a:p>
            <a:r>
              <a:rPr lang="en-US" sz="2400" b="1" dirty="0">
                <a:solidFill>
                  <a:srgbClr val="525D68"/>
                </a:solidFill>
                <a:latin typeface="Crimson Pro Semi Bold" panose="020B0604020202020204" charset="0"/>
              </a:rPr>
              <a:t>Energy Loss:</a:t>
            </a:r>
            <a:br>
              <a:rPr lang="en-US" sz="2400" dirty="0">
                <a:solidFill>
                  <a:srgbClr val="525D68"/>
                </a:solidFill>
                <a:latin typeface="Crimson Pro Semi Bold" panose="020B0604020202020204" charset="0"/>
              </a:rPr>
            </a:br>
            <a:r>
              <a:rPr lang="en-US" sz="2400" dirty="0">
                <a:solidFill>
                  <a:srgbClr val="525D68"/>
                </a:solidFill>
                <a:latin typeface="Crimson Pro Semi Bold" panose="020B0604020202020204" charset="0"/>
              </a:rPr>
              <a:t>Flaring wastes large amounts of usable energy that could be recovered.</a:t>
            </a:r>
          </a:p>
          <a:p>
            <a:endParaRPr lang="en-US" sz="2400" b="1" dirty="0">
              <a:solidFill>
                <a:srgbClr val="525D68"/>
              </a:solidFill>
              <a:latin typeface="Crimson Pro Semi Bold" panose="020B0604020202020204" charset="0"/>
            </a:endParaRPr>
          </a:p>
          <a:p>
            <a:r>
              <a:rPr lang="en-US" sz="2400" b="1" dirty="0">
                <a:solidFill>
                  <a:srgbClr val="525D68"/>
                </a:solidFill>
                <a:latin typeface="Crimson Pro Semi Bold" panose="020B0604020202020204" charset="0"/>
              </a:rPr>
              <a:t>Air Quality:</a:t>
            </a:r>
            <a:br>
              <a:rPr lang="en-US" sz="2400" dirty="0">
                <a:solidFill>
                  <a:srgbClr val="525D68"/>
                </a:solidFill>
                <a:latin typeface="Crimson Pro Semi Bold" panose="020B0604020202020204" charset="0"/>
              </a:rPr>
            </a:br>
            <a:r>
              <a:rPr lang="en-US" sz="2400" dirty="0">
                <a:solidFill>
                  <a:srgbClr val="525D68"/>
                </a:solidFill>
                <a:latin typeface="Crimson Pro Semi Bold" panose="020B0604020202020204" charset="0"/>
              </a:rPr>
              <a:t>PM levels are driven by multiple sources, not flaring alone.</a:t>
            </a:r>
          </a:p>
          <a:p>
            <a:endParaRPr lang="en-US" sz="2400" dirty="0">
              <a:solidFill>
                <a:srgbClr val="525D68"/>
              </a:solidFill>
              <a:latin typeface="Crimson Pro Semi Bold" panose="020B0604020202020204" charset="0"/>
            </a:endParaRPr>
          </a:p>
          <a:p>
            <a:r>
              <a:rPr lang="en-US" sz="2400" b="1" dirty="0">
                <a:solidFill>
                  <a:srgbClr val="525D68"/>
                </a:solidFill>
                <a:latin typeface="Crimson Pro Semi Bold" panose="020B0604020202020204" charset="0"/>
              </a:rPr>
              <a:t>Climate Impact:</a:t>
            </a:r>
            <a:br>
              <a:rPr lang="en-US" sz="2400" dirty="0">
                <a:solidFill>
                  <a:srgbClr val="525D68"/>
                </a:solidFill>
                <a:latin typeface="Crimson Pro Semi Bold" panose="020B0604020202020204" charset="0"/>
              </a:rPr>
            </a:br>
            <a:r>
              <a:rPr lang="en-US" sz="2400" dirty="0">
                <a:solidFill>
                  <a:srgbClr val="525D68"/>
                </a:solidFill>
                <a:latin typeface="Crimson Pro Semi Bold" panose="020B0604020202020204" charset="0"/>
              </a:rPr>
              <a:t>Reducing flaring and methane slip cuts greenhouse gas emissions quickly.</a:t>
            </a:r>
          </a:p>
          <a:p>
            <a:endParaRPr lang="en-US" sz="2400" dirty="0">
              <a:solidFill>
                <a:srgbClr val="525D68"/>
              </a:solidFill>
              <a:latin typeface="Crimson Pro Semi Bold" panose="020B0604020202020204" charset="0"/>
            </a:endParaRPr>
          </a:p>
          <a:p>
            <a:r>
              <a:rPr lang="en-US" sz="2400" b="1" dirty="0">
                <a:solidFill>
                  <a:srgbClr val="525D68"/>
                </a:solidFill>
                <a:latin typeface="Crimson Pro Semi Bold" panose="020B0604020202020204" charset="0"/>
              </a:rPr>
              <a:t>Health Impact:</a:t>
            </a:r>
            <a:br>
              <a:rPr lang="en-US" sz="2400" dirty="0">
                <a:solidFill>
                  <a:srgbClr val="525D68"/>
                </a:solidFill>
                <a:latin typeface="Crimson Pro Semi Bold" panose="020B0604020202020204" charset="0"/>
              </a:rPr>
            </a:br>
            <a:r>
              <a:rPr lang="en-US" sz="2400" dirty="0">
                <a:solidFill>
                  <a:srgbClr val="525D68"/>
                </a:solidFill>
                <a:latin typeface="Crimson Pro Semi Bold" panose="020B0604020202020204" charset="0"/>
              </a:rPr>
              <a:t>Communities near flaring sites face higher respiratory and cardiovascular risks.</a:t>
            </a:r>
          </a:p>
        </p:txBody>
      </p:sp>
      <p:pic>
        <p:nvPicPr>
          <p:cNvPr id="17" name="Picture 16" descr="Oil refinery against blue sky">
            <a:extLst>
              <a:ext uri="{FF2B5EF4-FFF2-40B4-BE49-F238E27FC236}">
                <a16:creationId xmlns:a16="http://schemas.microsoft.com/office/drawing/2014/main" id="{30137D21-FFE6-7A66-2013-749C91EB7D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-4" y="0"/>
            <a:ext cx="6227386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841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6A23B-9AEB-1F19-A4E2-6EDABC3E3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74C542D-9A05-ED33-2299-1B3509175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4246AC7C-A7F8-85EC-A2A1-95430198E637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31FA59AD-9EA2-C59B-7B82-592E7CCB2B1A}"/>
              </a:ext>
            </a:extLst>
          </p:cNvPr>
          <p:cNvSpPr/>
          <p:nvPr/>
        </p:nvSpPr>
        <p:spPr>
          <a:xfrm>
            <a:off x="766882" y="603885"/>
            <a:ext cx="8317587" cy="547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525D68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Policy Recommendations &amp; Impact Reduction</a:t>
            </a:r>
            <a:endParaRPr lang="en-US" sz="3450" dirty="0">
              <a:solidFill>
                <a:srgbClr val="525D68"/>
              </a:solidFill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A5ED3B8B-949E-FB1A-D9A7-DA8D4A6D45B5}"/>
              </a:ext>
            </a:extLst>
          </p:cNvPr>
          <p:cNvSpPr/>
          <p:nvPr/>
        </p:nvSpPr>
        <p:spPr>
          <a:xfrm>
            <a:off x="766882" y="1480304"/>
            <a:ext cx="13096637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Based on our findings, we propose targeted policy recommendations to significantly reduce gas flaring and its associated negative impacts.</a:t>
            </a:r>
            <a:endParaRPr lang="en-US" sz="170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D61F8E1D-7DBB-5023-273B-D684211F6E9A}"/>
              </a:ext>
            </a:extLst>
          </p:cNvPr>
          <p:cNvSpPr/>
          <p:nvPr/>
        </p:nvSpPr>
        <p:spPr>
          <a:xfrm>
            <a:off x="985957" y="3523298"/>
            <a:ext cx="2811780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endParaRPr lang="en-US" sz="2150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855BF897-7C70-5D19-A031-48E68B97EE7F}"/>
              </a:ext>
            </a:extLst>
          </p:cNvPr>
          <p:cNvSpPr/>
          <p:nvPr/>
        </p:nvSpPr>
        <p:spPr>
          <a:xfrm>
            <a:off x="985957" y="3997047"/>
            <a:ext cx="6000631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1700" dirty="0"/>
          </a:p>
        </p:txBody>
      </p:sp>
      <p:pic>
        <p:nvPicPr>
          <p:cNvPr id="13" name="Image 2" descr="preencoded.png">
            <a:extLst>
              <a:ext uri="{FF2B5EF4-FFF2-40B4-BE49-F238E27FC236}">
                <a16:creationId xmlns:a16="http://schemas.microsoft.com/office/drawing/2014/main" id="{77F77B83-4782-5D50-275B-B37BBDD7E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24549" y="2827615"/>
            <a:ext cx="295751" cy="295751"/>
          </a:xfrm>
          <a:prstGeom prst="rect">
            <a:avLst/>
          </a:prstGeom>
        </p:spPr>
      </p:pic>
      <p:sp>
        <p:nvSpPr>
          <p:cNvPr id="14" name="Text 9">
            <a:extLst>
              <a:ext uri="{FF2B5EF4-FFF2-40B4-BE49-F238E27FC236}">
                <a16:creationId xmlns:a16="http://schemas.microsoft.com/office/drawing/2014/main" id="{072D9F4F-BF25-67E2-4D23-950CABA4FE0F}"/>
              </a:ext>
            </a:extLst>
          </p:cNvPr>
          <p:cNvSpPr/>
          <p:nvPr/>
        </p:nvSpPr>
        <p:spPr>
          <a:xfrm>
            <a:off x="7643813" y="3523298"/>
            <a:ext cx="4212788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50" dirty="0"/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93CF0B5B-A1C4-DBBB-8155-14AB49101451}"/>
              </a:ext>
            </a:extLst>
          </p:cNvPr>
          <p:cNvSpPr/>
          <p:nvPr/>
        </p:nvSpPr>
        <p:spPr>
          <a:xfrm>
            <a:off x="7643813" y="3997047"/>
            <a:ext cx="6000631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1700" dirty="0"/>
          </a:p>
        </p:txBody>
      </p:sp>
      <p:pic>
        <p:nvPicPr>
          <p:cNvPr id="18" name="Image 3" descr="preencoded.png">
            <a:extLst>
              <a:ext uri="{FF2B5EF4-FFF2-40B4-BE49-F238E27FC236}">
                <a16:creationId xmlns:a16="http://schemas.microsoft.com/office/drawing/2014/main" id="{38D83FC5-CFE1-9F40-8A02-8DCE6352A0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6693" y="5536049"/>
            <a:ext cx="295751" cy="295751"/>
          </a:xfrm>
          <a:prstGeom prst="rect">
            <a:avLst/>
          </a:prstGeom>
        </p:spPr>
      </p:pic>
      <p:sp>
        <p:nvSpPr>
          <p:cNvPr id="19" name="Text 13">
            <a:extLst>
              <a:ext uri="{FF2B5EF4-FFF2-40B4-BE49-F238E27FC236}">
                <a16:creationId xmlns:a16="http://schemas.microsoft.com/office/drawing/2014/main" id="{2BCBE1D5-02C5-FA38-2730-EE83CE642130}"/>
              </a:ext>
            </a:extLst>
          </p:cNvPr>
          <p:cNvSpPr/>
          <p:nvPr/>
        </p:nvSpPr>
        <p:spPr>
          <a:xfrm>
            <a:off x="985957" y="6231731"/>
            <a:ext cx="3938111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50" dirty="0"/>
          </a:p>
        </p:txBody>
      </p:sp>
      <p:sp>
        <p:nvSpPr>
          <p:cNvPr id="20" name="Text 14">
            <a:extLst>
              <a:ext uri="{FF2B5EF4-FFF2-40B4-BE49-F238E27FC236}">
                <a16:creationId xmlns:a16="http://schemas.microsoft.com/office/drawing/2014/main" id="{29C6D1AF-5AEC-6884-2FE5-2BD14032C61B}"/>
              </a:ext>
            </a:extLst>
          </p:cNvPr>
          <p:cNvSpPr/>
          <p:nvPr/>
        </p:nvSpPr>
        <p:spPr>
          <a:xfrm>
            <a:off x="985957" y="6705481"/>
            <a:ext cx="6000631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1700" dirty="0"/>
          </a:p>
        </p:txBody>
      </p:sp>
      <p:pic>
        <p:nvPicPr>
          <p:cNvPr id="23" name="Image 4" descr="preencoded.png">
            <a:extLst>
              <a:ext uri="{FF2B5EF4-FFF2-40B4-BE49-F238E27FC236}">
                <a16:creationId xmlns:a16="http://schemas.microsoft.com/office/drawing/2014/main" id="{80A2124F-87D2-C438-8056-915CAC1232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24549" y="5536049"/>
            <a:ext cx="295751" cy="295751"/>
          </a:xfrm>
          <a:prstGeom prst="rect">
            <a:avLst/>
          </a:prstGeom>
        </p:spPr>
      </p:pic>
      <p:sp>
        <p:nvSpPr>
          <p:cNvPr id="24" name="Text 17">
            <a:extLst>
              <a:ext uri="{FF2B5EF4-FFF2-40B4-BE49-F238E27FC236}">
                <a16:creationId xmlns:a16="http://schemas.microsoft.com/office/drawing/2014/main" id="{87AFD13E-531A-5BAF-A9C7-503CF5DD553C}"/>
              </a:ext>
            </a:extLst>
          </p:cNvPr>
          <p:cNvSpPr/>
          <p:nvPr/>
        </p:nvSpPr>
        <p:spPr>
          <a:xfrm>
            <a:off x="7643813" y="6231731"/>
            <a:ext cx="4339590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50" dirty="0"/>
          </a:p>
        </p:txBody>
      </p:sp>
      <p:sp>
        <p:nvSpPr>
          <p:cNvPr id="25" name="Text 18">
            <a:extLst>
              <a:ext uri="{FF2B5EF4-FFF2-40B4-BE49-F238E27FC236}">
                <a16:creationId xmlns:a16="http://schemas.microsoft.com/office/drawing/2014/main" id="{9CFC3F8A-91BB-D68C-CF22-92E20F0379E2}"/>
              </a:ext>
            </a:extLst>
          </p:cNvPr>
          <p:cNvSpPr/>
          <p:nvPr/>
        </p:nvSpPr>
        <p:spPr>
          <a:xfrm>
            <a:off x="7643813" y="6705481"/>
            <a:ext cx="6000631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C982EA-F3CE-0763-DAFA-CE10F8F45D5B}"/>
              </a:ext>
            </a:extLst>
          </p:cNvPr>
          <p:cNvSpPr txBox="1"/>
          <p:nvPr/>
        </p:nvSpPr>
        <p:spPr>
          <a:xfrm>
            <a:off x="766881" y="2181343"/>
            <a:ext cx="1309663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525D68"/>
                </a:solidFill>
                <a:latin typeface="Crimson Pro Semi Bold" panose="020B0604020202020204" charset="0"/>
              </a:rPr>
              <a:t>Recover the Gas:</a:t>
            </a:r>
            <a:br>
              <a:rPr lang="en-US" sz="2400" dirty="0">
                <a:solidFill>
                  <a:srgbClr val="525D68"/>
                </a:solidFill>
                <a:latin typeface="Crimson Pro Semi Bold" panose="020B0604020202020204" charset="0"/>
              </a:rPr>
            </a:br>
            <a:r>
              <a:rPr lang="en-US" sz="2400" dirty="0">
                <a:solidFill>
                  <a:srgbClr val="525D68"/>
                </a:solidFill>
                <a:latin typeface="Crimson Pro Semi Bold" panose="020B0604020202020204" charset="0"/>
              </a:rPr>
              <a:t>Expand gas capture, reinjection, mini-LNG, and gas-to-power solutions to reduce flaring.</a:t>
            </a:r>
            <a:endParaRPr lang="ar-EG" sz="2400" dirty="0">
              <a:solidFill>
                <a:srgbClr val="525D68"/>
              </a:solidFill>
              <a:latin typeface="Crimson Pro Semi Bold" panose="020B0604020202020204" charset="0"/>
            </a:endParaRPr>
          </a:p>
          <a:p>
            <a:endParaRPr lang="en-US" sz="2400" dirty="0">
              <a:solidFill>
                <a:srgbClr val="525D68"/>
              </a:solidFill>
              <a:latin typeface="Crimson Pro Semi Bold" panose="020B0604020202020204" charset="0"/>
            </a:endParaRPr>
          </a:p>
          <a:p>
            <a:r>
              <a:rPr lang="en-US" sz="2400" b="1" dirty="0">
                <a:solidFill>
                  <a:srgbClr val="525D68"/>
                </a:solidFill>
                <a:latin typeface="Crimson Pro Semi Bold" panose="020B0604020202020204" charset="0"/>
              </a:rPr>
              <a:t>Upgrade Infrastructure:</a:t>
            </a:r>
            <a:br>
              <a:rPr lang="en-US" sz="2400" dirty="0">
                <a:solidFill>
                  <a:srgbClr val="525D68"/>
                </a:solidFill>
                <a:latin typeface="Crimson Pro Semi Bold" panose="020B0604020202020204" charset="0"/>
              </a:rPr>
            </a:br>
            <a:r>
              <a:rPr lang="en-US" sz="2400" dirty="0">
                <a:solidFill>
                  <a:srgbClr val="525D68"/>
                </a:solidFill>
                <a:latin typeface="Crimson Pro Semi Bold" panose="020B0604020202020204" charset="0"/>
              </a:rPr>
              <a:t>Invest in pipelines, processing units, and storage to eliminate routine flaring.</a:t>
            </a:r>
            <a:endParaRPr lang="ar-EG" sz="2400" dirty="0">
              <a:solidFill>
                <a:srgbClr val="525D68"/>
              </a:solidFill>
              <a:latin typeface="Crimson Pro Semi Bold" panose="020B0604020202020204" charset="0"/>
            </a:endParaRPr>
          </a:p>
          <a:p>
            <a:endParaRPr lang="en-US" sz="2400" dirty="0">
              <a:solidFill>
                <a:srgbClr val="525D68"/>
              </a:solidFill>
              <a:latin typeface="Crimson Pro Semi Bold" panose="020B0604020202020204" charset="0"/>
            </a:endParaRPr>
          </a:p>
          <a:p>
            <a:r>
              <a:rPr lang="en-US" sz="2400" b="1" dirty="0">
                <a:solidFill>
                  <a:srgbClr val="525D68"/>
                </a:solidFill>
                <a:latin typeface="Crimson Pro Semi Bold" panose="020B0604020202020204" charset="0"/>
              </a:rPr>
              <a:t>Strengthen Regulations:</a:t>
            </a:r>
            <a:br>
              <a:rPr lang="en-US" sz="2400" dirty="0">
                <a:solidFill>
                  <a:srgbClr val="525D68"/>
                </a:solidFill>
                <a:latin typeface="Crimson Pro Semi Bold" panose="020B0604020202020204" charset="0"/>
              </a:rPr>
            </a:br>
            <a:r>
              <a:rPr lang="en-US" sz="2400" dirty="0">
                <a:solidFill>
                  <a:srgbClr val="525D68"/>
                </a:solidFill>
                <a:latin typeface="Crimson Pro Semi Bold" panose="020B0604020202020204" charset="0"/>
              </a:rPr>
              <a:t>Set clear national targets for flare reduction, methane capture, and DE improvement.</a:t>
            </a:r>
            <a:endParaRPr lang="ar-EG" sz="2400" dirty="0">
              <a:solidFill>
                <a:srgbClr val="525D68"/>
              </a:solidFill>
              <a:latin typeface="Crimson Pro Semi Bold" panose="020B0604020202020204" charset="0"/>
            </a:endParaRPr>
          </a:p>
          <a:p>
            <a:endParaRPr lang="en-US" sz="2400" dirty="0">
              <a:solidFill>
                <a:srgbClr val="525D68"/>
              </a:solidFill>
              <a:latin typeface="Crimson Pro Semi Bold" panose="020B0604020202020204" charset="0"/>
            </a:endParaRPr>
          </a:p>
          <a:p>
            <a:r>
              <a:rPr lang="en-US" sz="2400" b="1" dirty="0">
                <a:solidFill>
                  <a:srgbClr val="525D68"/>
                </a:solidFill>
                <a:latin typeface="Crimson Pro Semi Bold" panose="020B0604020202020204" charset="0"/>
              </a:rPr>
              <a:t>Improve Air-Quality Monitoring:</a:t>
            </a:r>
            <a:br>
              <a:rPr lang="en-US" sz="2400" dirty="0">
                <a:solidFill>
                  <a:srgbClr val="525D68"/>
                </a:solidFill>
                <a:latin typeface="Crimson Pro Semi Bold" panose="020B0604020202020204" charset="0"/>
              </a:rPr>
            </a:br>
            <a:r>
              <a:rPr lang="en-US" sz="2400" dirty="0">
                <a:solidFill>
                  <a:srgbClr val="525D68"/>
                </a:solidFill>
                <a:latin typeface="Crimson Pro Semi Bold" panose="020B0604020202020204" charset="0"/>
              </a:rPr>
              <a:t>Deploy real-time PM and methane monitoring, especially near production sites.</a:t>
            </a:r>
            <a:endParaRPr lang="ar-EG" sz="2400" dirty="0">
              <a:solidFill>
                <a:srgbClr val="525D68"/>
              </a:solidFill>
              <a:latin typeface="Crimson Pro Semi Bold" panose="020B0604020202020204" charset="0"/>
            </a:endParaRPr>
          </a:p>
          <a:p>
            <a:endParaRPr lang="en-US" sz="2400" dirty="0">
              <a:solidFill>
                <a:srgbClr val="525D68"/>
              </a:solidFill>
              <a:latin typeface="Crimson Pro Semi Bold" panose="020B0604020202020204" charset="0"/>
            </a:endParaRPr>
          </a:p>
          <a:p>
            <a:r>
              <a:rPr lang="en-US" sz="2400" b="1" dirty="0">
                <a:solidFill>
                  <a:srgbClr val="525D68"/>
                </a:solidFill>
                <a:latin typeface="Crimson Pro Semi Bold" panose="020B0604020202020204" charset="0"/>
              </a:rPr>
              <a:t>Protect Local Communities:</a:t>
            </a:r>
            <a:br>
              <a:rPr lang="en-US" sz="2400" dirty="0">
                <a:solidFill>
                  <a:srgbClr val="525D68"/>
                </a:solidFill>
                <a:latin typeface="Crimson Pro Semi Bold" panose="020B0604020202020204" charset="0"/>
              </a:rPr>
            </a:br>
            <a:r>
              <a:rPr lang="en-US" sz="2400" dirty="0">
                <a:solidFill>
                  <a:srgbClr val="525D68"/>
                </a:solidFill>
                <a:latin typeface="Crimson Pro Semi Bold" panose="020B0604020202020204" charset="0"/>
              </a:rPr>
              <a:t>Prioritize health assessments and mitigation measures for populations near flaring areas</a:t>
            </a:r>
            <a:r>
              <a:rPr lang="en-US" dirty="0">
                <a:solidFill>
                  <a:srgbClr val="525D68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3080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1732" y="937855"/>
            <a:ext cx="4770001" cy="539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Conclusion &amp; Future Work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6241732" y="1801177"/>
            <a:ext cx="7633335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Our project provides a robust framework for understanding and mitigating the impacts of flare gas. Continued effort is vital for a sustainable future.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6484501" y="2734508"/>
            <a:ext cx="30480" cy="4557236"/>
          </a:xfrm>
          <a:prstGeom prst="roundRect">
            <a:avLst>
              <a:gd name="adj" fmla="val 106219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6696789" y="2962037"/>
            <a:ext cx="647462" cy="30480"/>
          </a:xfrm>
          <a:prstGeom prst="roundRect">
            <a:avLst>
              <a:gd name="adj" fmla="val 106219"/>
            </a:avLst>
          </a:prstGeom>
          <a:solidFill>
            <a:srgbClr val="D8D4D4"/>
          </a:solidFill>
          <a:ln/>
        </p:spPr>
      </p:sp>
      <p:sp>
        <p:nvSpPr>
          <p:cNvPr id="7" name="Shape 4"/>
          <p:cNvSpPr/>
          <p:nvPr/>
        </p:nvSpPr>
        <p:spPr>
          <a:xfrm>
            <a:off x="6241732" y="2734508"/>
            <a:ext cx="485537" cy="485537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6322635" y="2774990"/>
            <a:ext cx="323731" cy="404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9" name="Text 6"/>
          <p:cNvSpPr/>
          <p:nvPr/>
        </p:nvSpPr>
        <p:spPr>
          <a:xfrm>
            <a:off x="7563683" y="2808684"/>
            <a:ext cx="26978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Summary of Findings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7563683" y="3275290"/>
            <a:ext cx="6311384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Gas flaring presents significant environmental, energy, and health challenges, with discernible trends and affected populations.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6696789" y="4624983"/>
            <a:ext cx="647462" cy="30480"/>
          </a:xfrm>
          <a:prstGeom prst="roundRect">
            <a:avLst>
              <a:gd name="adj" fmla="val 106219"/>
            </a:avLst>
          </a:prstGeom>
          <a:solidFill>
            <a:srgbClr val="D8D4D4"/>
          </a:solidFill>
          <a:ln/>
        </p:spPr>
      </p:sp>
      <p:sp>
        <p:nvSpPr>
          <p:cNvPr id="12" name="Shape 9"/>
          <p:cNvSpPr/>
          <p:nvPr/>
        </p:nvSpPr>
        <p:spPr>
          <a:xfrm>
            <a:off x="6241732" y="4397454"/>
            <a:ext cx="485537" cy="485537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6322635" y="4437936"/>
            <a:ext cx="323731" cy="404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7563683" y="4471630"/>
            <a:ext cx="3350181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Actionable Recommendations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7563683" y="4938236"/>
            <a:ext cx="6311384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Proposed policies focus on stricter regulations, technological adoption, transparent reporting, and community support.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6696789" y="6287929"/>
            <a:ext cx="647462" cy="30480"/>
          </a:xfrm>
          <a:prstGeom prst="roundRect">
            <a:avLst>
              <a:gd name="adj" fmla="val 106219"/>
            </a:avLst>
          </a:prstGeom>
          <a:solidFill>
            <a:srgbClr val="D8D4D4"/>
          </a:solidFill>
          <a:ln/>
        </p:spPr>
      </p:sp>
      <p:sp>
        <p:nvSpPr>
          <p:cNvPr id="17" name="Shape 14"/>
          <p:cNvSpPr/>
          <p:nvPr/>
        </p:nvSpPr>
        <p:spPr>
          <a:xfrm>
            <a:off x="6241732" y="6060400"/>
            <a:ext cx="485537" cy="485537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8" name="Text 15"/>
          <p:cNvSpPr/>
          <p:nvPr/>
        </p:nvSpPr>
        <p:spPr>
          <a:xfrm>
            <a:off x="6322635" y="6100882"/>
            <a:ext cx="323731" cy="404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500" dirty="0"/>
          </a:p>
        </p:txBody>
      </p:sp>
      <p:sp>
        <p:nvSpPr>
          <p:cNvPr id="19" name="Text 16"/>
          <p:cNvSpPr/>
          <p:nvPr/>
        </p:nvSpPr>
        <p:spPr>
          <a:xfrm>
            <a:off x="7563683" y="6134576"/>
            <a:ext cx="26978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Next Steps</a:t>
            </a:r>
            <a:endParaRPr lang="en-US" sz="2100" dirty="0"/>
          </a:p>
        </p:txBody>
      </p:sp>
      <p:sp>
        <p:nvSpPr>
          <p:cNvPr id="20" name="Text 17"/>
          <p:cNvSpPr/>
          <p:nvPr/>
        </p:nvSpPr>
        <p:spPr>
          <a:xfrm>
            <a:off x="7563683" y="6601182"/>
            <a:ext cx="6311384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Further research could explore the socio-economic impacts in greater detail and develop predictive models for flaring hotspots.</a:t>
            </a:r>
            <a:endParaRPr lang="en-US" sz="165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7E54017-B642-356B-F4A0-90DD9CCEF810}"/>
              </a:ext>
            </a:extLst>
          </p:cNvPr>
          <p:cNvGrpSpPr/>
          <p:nvPr/>
        </p:nvGrpSpPr>
        <p:grpSpPr>
          <a:xfrm>
            <a:off x="12881544" y="7814629"/>
            <a:ext cx="1645920" cy="272520"/>
            <a:chOff x="12881544" y="7814629"/>
            <a:chExt cx="1645920" cy="2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105BF20-987B-25F6-A0E9-6CC19033424B}"/>
                    </a:ext>
                  </a:extLst>
                </p14:cNvPr>
                <p14:cNvContentPartPr/>
                <p14:nvPr/>
              </p14:nvContentPartPr>
              <p14:xfrm>
                <a:off x="12965424" y="7814629"/>
                <a:ext cx="1562040" cy="272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105BF20-987B-25F6-A0E9-6CC19033424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902424" y="7751989"/>
                  <a:ext cx="168768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03D6ED7-D3D9-4CBA-DD5D-E9AB728695A6}"/>
                    </a:ext>
                  </a:extLst>
                </p14:cNvPr>
                <p14:cNvContentPartPr/>
                <p14:nvPr/>
              </p14:nvContentPartPr>
              <p14:xfrm>
                <a:off x="12881544" y="7916149"/>
                <a:ext cx="36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03D6ED7-D3D9-4CBA-DD5D-E9AB728695A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818544" y="785350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6507" y="715922"/>
            <a:ext cx="4923592" cy="447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References &amp; Acknowledgements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627046" y="1514107"/>
            <a:ext cx="1337738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project was made possible through dedicated data analysis and the utilisation of advanced tools.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627046" y="2953227"/>
            <a:ext cx="2685217" cy="33551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 Sources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627046" y="3467696"/>
            <a:ext cx="6470332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World Bank Global Gas Flaring Reduction Partnership (GGFR) data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27046" y="3987202"/>
            <a:ext cx="6470332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State Global of Air data for air pollutant concentrations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27046" y="4506708"/>
            <a:ext cx="6470332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Public health registries and environmental agencies</a:t>
            </a:r>
            <a:endParaRPr lang="en-US" sz="14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C6B7531-5D5A-7AAA-86B5-B44A8C9AF460}"/>
              </a:ext>
            </a:extLst>
          </p:cNvPr>
          <p:cNvGrpSpPr/>
          <p:nvPr/>
        </p:nvGrpSpPr>
        <p:grpSpPr>
          <a:xfrm>
            <a:off x="626507" y="6315026"/>
            <a:ext cx="6470332" cy="800933"/>
            <a:chOff x="627046" y="4631294"/>
            <a:chExt cx="6470332" cy="800933"/>
          </a:xfrm>
        </p:grpSpPr>
        <p:sp>
          <p:nvSpPr>
            <p:cNvPr id="8" name="Text 6"/>
            <p:cNvSpPr/>
            <p:nvPr/>
          </p:nvSpPr>
          <p:spPr>
            <a:xfrm>
              <a:off x="627046" y="4631294"/>
              <a:ext cx="2685217" cy="33551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en-US" sz="2100" dirty="0">
                  <a:solidFill>
                    <a:srgbClr val="152D47"/>
                  </a:solidFill>
                  <a:latin typeface="Crimson Pro Semi Bold" pitchFamily="34" charset="0"/>
                  <a:ea typeface="Crimson Pro Semi Bold" pitchFamily="34" charset="-122"/>
                  <a:cs typeface="Crimson Pro Semi Bold" pitchFamily="34" charset="-120"/>
                </a:rPr>
                <a:t>Tools Used</a:t>
              </a:r>
              <a:endParaRPr lang="en-US" sz="2100" dirty="0"/>
            </a:p>
          </p:txBody>
        </p:sp>
        <p:sp>
          <p:nvSpPr>
            <p:cNvPr id="9" name="Text 7"/>
            <p:cNvSpPr/>
            <p:nvPr/>
          </p:nvSpPr>
          <p:spPr>
            <a:xfrm>
              <a:off x="627046" y="5145763"/>
              <a:ext cx="6470332" cy="28646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/>
            <a:lstStyle/>
            <a:p>
              <a:pPr marL="342900" indent="-342900" algn="l">
                <a:lnSpc>
                  <a:spcPts val="2250"/>
                </a:lnSpc>
                <a:buSzPct val="100000"/>
                <a:buChar char="•"/>
              </a:pPr>
              <a:r>
                <a:rPr lang="en-US" sz="1400" dirty="0">
                  <a:solidFill>
                    <a:srgbClr val="4C4C4D"/>
                  </a:solidFill>
                  <a:latin typeface="Heebo" pitchFamily="34" charset="0"/>
                  <a:ea typeface="Heebo" pitchFamily="34" charset="-122"/>
                  <a:cs typeface="Heebo" pitchFamily="34" charset="-120"/>
                </a:rPr>
                <a:t>Power BI: For data cleaning, preprocessing, analysis, and dashboard creation.</a:t>
              </a:r>
              <a:endParaRPr lang="en-US" sz="1400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9360040-4036-9F0A-1CA7-EBD7A13D3748}"/>
                  </a:ext>
                </a:extLst>
              </p14:cNvPr>
              <p14:cNvContentPartPr/>
              <p14:nvPr/>
            </p14:nvContentPartPr>
            <p14:xfrm>
              <a:off x="13203792" y="7278984"/>
              <a:ext cx="800640" cy="694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9360040-4036-9F0A-1CA7-EBD7A13D37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41152" y="7216344"/>
                <a:ext cx="926280" cy="82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285678A-E277-7A2A-4C06-B3C73D9C0157}"/>
                  </a:ext>
                </a:extLst>
              </p14:cNvPr>
              <p14:cNvContentPartPr/>
              <p14:nvPr/>
            </p14:nvContentPartPr>
            <p14:xfrm>
              <a:off x="12912886" y="7804800"/>
              <a:ext cx="1566360" cy="314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285678A-E277-7A2A-4C06-B3C73D9C01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50246" y="7741800"/>
                <a:ext cx="1692000" cy="44028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7453" y="1979522"/>
            <a:ext cx="5136659" cy="5136660"/>
          </a:xfrm>
          <a:prstGeom prst="rect">
            <a:avLst/>
          </a:prstGeom>
        </p:spPr>
      </p:pic>
      <p:sp>
        <p:nvSpPr>
          <p:cNvPr id="15" name="Text 5">
            <a:extLst>
              <a:ext uri="{FF2B5EF4-FFF2-40B4-BE49-F238E27FC236}">
                <a16:creationId xmlns:a16="http://schemas.microsoft.com/office/drawing/2014/main" id="{E79D5472-2FCA-AF55-07A9-BFA72C8E0574}"/>
              </a:ext>
            </a:extLst>
          </p:cNvPr>
          <p:cNvSpPr/>
          <p:nvPr/>
        </p:nvSpPr>
        <p:spPr>
          <a:xfrm>
            <a:off x="627046" y="5026214"/>
            <a:ext cx="6470332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EDGAR – Emissions Database for Global Atmospheric Research</a:t>
            </a:r>
            <a:endParaRPr lang="en-US" sz="1400" dirty="0"/>
          </a:p>
        </p:txBody>
      </p:sp>
      <p:sp>
        <p:nvSpPr>
          <p:cNvPr id="16" name="Text 5">
            <a:extLst>
              <a:ext uri="{FF2B5EF4-FFF2-40B4-BE49-F238E27FC236}">
                <a16:creationId xmlns:a16="http://schemas.microsoft.com/office/drawing/2014/main" id="{04DBEA0F-6C6C-4531-EBD6-800F91280865}"/>
              </a:ext>
            </a:extLst>
          </p:cNvPr>
          <p:cNvSpPr/>
          <p:nvPr/>
        </p:nvSpPr>
        <p:spPr>
          <a:xfrm>
            <a:off x="627046" y="5545718"/>
            <a:ext cx="6470332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OPEC Digital Publications – Annual Statistical bulletin</a:t>
            </a:r>
            <a:endParaRPr lang="en-US" sz="1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35844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Thank You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194298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Thank you for your attention. We are committed to fostering a cleaner, healthier planet through data-driven insights.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00894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Project Team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93790" y="3774400"/>
            <a:ext cx="7556421" cy="2321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n-US" sz="1750" dirty="0">
                <a:solidFill>
                  <a:srgbClr val="4C4C4D"/>
                </a:solidFill>
                <a:latin typeface="Crimson Pro Semi Bold" panose="020B0604020202020204" charset="0"/>
                <a:cs typeface="Heebo" pitchFamily="34" charset="-120"/>
              </a:rPr>
              <a:t>Amira Hassan Abdalsalam “oil production Dashboard”</a:t>
            </a:r>
            <a:br>
              <a:rPr lang="en-US" sz="1750" dirty="0">
                <a:solidFill>
                  <a:srgbClr val="4C4C4D"/>
                </a:solidFill>
                <a:latin typeface="Crimson Pro Semi Bold" panose="020B0604020202020204" charset="0"/>
                <a:cs typeface="Heebo" pitchFamily="34" charset="-120"/>
              </a:rPr>
            </a:br>
            <a:r>
              <a:rPr lang="en-US" sz="1750" dirty="0">
                <a:solidFill>
                  <a:srgbClr val="4C4C4D"/>
                </a:solidFill>
                <a:latin typeface="Crimson Pro Semi Bold" panose="020B0604020202020204" charset="0"/>
                <a:cs typeface="Heebo" pitchFamily="34" charset="-120"/>
              </a:rPr>
              <a:t>Shahinaz Bashir Abdallah “Air Quality Dashboard”</a:t>
            </a:r>
            <a:br>
              <a:rPr lang="en-US" sz="1750" dirty="0">
                <a:solidFill>
                  <a:srgbClr val="4C4C4D"/>
                </a:solidFill>
                <a:latin typeface="Crimson Pro Semi Bold" panose="020B0604020202020204" charset="0"/>
                <a:cs typeface="Heebo" pitchFamily="34" charset="-120"/>
              </a:rPr>
            </a:br>
            <a:r>
              <a:rPr lang="en-US" sz="1750" dirty="0">
                <a:solidFill>
                  <a:srgbClr val="4C4C4D"/>
                </a:solidFill>
                <a:latin typeface="Crimson Pro Semi Bold" panose="020B0604020202020204" charset="0"/>
                <a:cs typeface="Heebo" pitchFamily="34" charset="-120"/>
              </a:rPr>
              <a:t>Nehad Hesham Fathy “Climate Change Dashboard”</a:t>
            </a:r>
            <a:br>
              <a:rPr lang="en-US" sz="1750" dirty="0">
                <a:solidFill>
                  <a:srgbClr val="4C4C4D"/>
                </a:solidFill>
                <a:latin typeface="Crimson Pro Semi Bold" panose="020B0604020202020204" charset="0"/>
                <a:cs typeface="Heebo" pitchFamily="34" charset="-120"/>
              </a:rPr>
            </a:br>
            <a:r>
              <a:rPr lang="en-US" sz="1750" dirty="0">
                <a:solidFill>
                  <a:srgbClr val="4C4C4D"/>
                </a:solidFill>
                <a:latin typeface="Crimson Pro Semi Bold" panose="020B0604020202020204" charset="0"/>
                <a:cs typeface="Heebo" pitchFamily="34" charset="-120"/>
              </a:rPr>
              <a:t>Esraa Gamal Awed “Health Impact Dashboard”</a:t>
            </a:r>
            <a:br>
              <a:rPr lang="ar-EG" sz="1750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</a:br>
            <a:br>
              <a:rPr lang="ar-EG" sz="1750" dirty="0">
                <a:solidFill>
                  <a:srgbClr val="525D68"/>
                </a:solidFill>
                <a:latin typeface="Crimson Pro Semi Bold" panose="020B0604020202020204" charset="0"/>
                <a:cs typeface="Heebo" pitchFamily="34" charset="-120"/>
              </a:rPr>
            </a:br>
            <a:r>
              <a:rPr lang="en-US" sz="1600" b="1" dirty="0">
                <a:solidFill>
                  <a:srgbClr val="525D68"/>
                </a:solidFill>
                <a:latin typeface="Crimson Pro Semi Bold" panose="020B0604020202020204" charset="0"/>
              </a:rPr>
              <a:t>“Each team member worked end-to-end on the dashboard: data cleaning, modeling, DAX,</a:t>
            </a:r>
            <a:endParaRPr lang="ar-EG" sz="1600" b="1" dirty="0">
              <a:solidFill>
                <a:srgbClr val="525D68"/>
              </a:solidFill>
              <a:latin typeface="Crimson Pro Semi Bold" panose="020B0604020202020204" charset="0"/>
            </a:endParaRPr>
          </a:p>
          <a:p>
            <a:pPr algn="ctr">
              <a:lnSpc>
                <a:spcPts val="2850"/>
              </a:lnSpc>
            </a:pPr>
            <a:r>
              <a:rPr lang="en-US" sz="1600" b="1" dirty="0">
                <a:solidFill>
                  <a:srgbClr val="525D68"/>
                </a:solidFill>
                <a:latin typeface="Crimson Pro Semi Bold" panose="020B0604020202020204" charset="0"/>
              </a:rPr>
              <a:t> and visualization.”</a:t>
            </a:r>
            <a:endParaRPr lang="en-US" sz="1600" dirty="0">
              <a:solidFill>
                <a:srgbClr val="525D68"/>
              </a:solidFill>
              <a:latin typeface="Crimson Pro Semi Bold" panose="020B0604020202020204" charset="0"/>
            </a:endParaRPr>
          </a:p>
          <a:p>
            <a:pPr marL="0" indent="0" algn="l">
              <a:lnSpc>
                <a:spcPts val="2850"/>
              </a:lnSpc>
              <a:buNone/>
            </a:pPr>
            <a:br>
              <a:rPr lang="ar-EG" sz="1750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</a:br>
            <a:br>
              <a:rPr lang="ar-EG" sz="1750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</a:br>
            <a:br>
              <a:rPr lang="ar-EG" sz="1750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</a:br>
            <a:br>
              <a:rPr lang="en-US" sz="1750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</a:br>
            <a:br>
              <a:rPr lang="en-US" sz="1750" dirty="0">
                <a:solidFill>
                  <a:srgbClr val="4C4C4D"/>
                </a:solidFill>
                <a:latin typeface="Heebo" pitchFamily="34" charset="0"/>
                <a:cs typeface="Heebo" pitchFamily="34" charset="-120"/>
              </a:rPr>
            </a:b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519238"/>
            <a:ext cx="634472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Introduction to Flare Gas Analysis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242637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Gas flaring, the practice of burning off natural gas associated with crude oil extraction, is a significant environmental concern in petroleum production. This project addresses the critical need to monitor and analyse flare gas to mitigate its adverse effects.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3407331"/>
            <a:ext cx="4196358" cy="3302913"/>
          </a:xfrm>
          <a:prstGeom prst="roundRect">
            <a:avLst>
              <a:gd name="adj" fmla="val 1030"/>
            </a:avLst>
          </a:prstGeom>
          <a:solidFill>
            <a:srgbClr val="F2EEEE"/>
          </a:solidFill>
          <a:ln/>
        </p:spPr>
      </p:sp>
      <p:sp>
        <p:nvSpPr>
          <p:cNvPr id="7" name="Shape 4"/>
          <p:cNvSpPr/>
          <p:nvPr/>
        </p:nvSpPr>
        <p:spPr>
          <a:xfrm>
            <a:off x="1020604" y="36341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150FE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7770" y="3821192"/>
            <a:ext cx="306110" cy="30611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20604" y="4541401"/>
            <a:ext cx="30911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Background of Gas Flaring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20604" y="5031819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Flaring is a routine practice in oil and gas operations, disposing of associated gas that is uneconomical to capture or transport.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5216962" y="3407331"/>
            <a:ext cx="4196358" cy="3302913"/>
          </a:xfrm>
          <a:prstGeom prst="roundRect">
            <a:avLst>
              <a:gd name="adj" fmla="val 1030"/>
            </a:avLst>
          </a:prstGeom>
          <a:solidFill>
            <a:srgbClr val="F2EEEE"/>
          </a:solidFill>
          <a:ln/>
        </p:spPr>
      </p:sp>
      <p:sp>
        <p:nvSpPr>
          <p:cNvPr id="12" name="Shape 8"/>
          <p:cNvSpPr/>
          <p:nvPr/>
        </p:nvSpPr>
        <p:spPr>
          <a:xfrm>
            <a:off x="5443776" y="36341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150FE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0942" y="3821192"/>
            <a:ext cx="306110" cy="30611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443776" y="4541401"/>
            <a:ext cx="30728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Importance of Monitoring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5443776" y="5031819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Monitoring is crucial for understanding emission scale, identifying reduction opportunities, and ensuring regulatory compliance.</a:t>
            </a: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9640133" y="3407331"/>
            <a:ext cx="4196358" cy="3302913"/>
          </a:xfrm>
          <a:prstGeom prst="roundRect">
            <a:avLst>
              <a:gd name="adj" fmla="val 1030"/>
            </a:avLst>
          </a:prstGeom>
          <a:solidFill>
            <a:srgbClr val="F2EEEE"/>
          </a:solidFill>
          <a:ln/>
        </p:spPr>
      </p:sp>
      <p:sp>
        <p:nvSpPr>
          <p:cNvPr id="17" name="Shape 12"/>
          <p:cNvSpPr/>
          <p:nvPr/>
        </p:nvSpPr>
        <p:spPr>
          <a:xfrm>
            <a:off x="9866948" y="36341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150FE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54114" y="3821192"/>
            <a:ext cx="306110" cy="30611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9866948" y="45414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Project Objectives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9866948" y="5031819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Our aim is to provide actionable insights on environmental impacts, energy recovery, and health risks from gas flaring.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5078" y="491133"/>
            <a:ext cx="4569023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Comprehensive Data Overview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625078" y="1205508"/>
            <a:ext cx="13380244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Our analysis leverages extensive datasets spanning over a decade, providing a robust foundation for assessing gas flaring trends and impacts.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78" y="1892975"/>
            <a:ext cx="6472238" cy="647223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40704" y="3948113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Key Data Points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540704" y="4461510"/>
            <a:ext cx="6472238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Timeframe: 2012–2024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540704" y="4809768"/>
            <a:ext cx="6472238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Flare Volume: Amount of gas flared (cubic metres)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540704" y="5158026"/>
            <a:ext cx="6472238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Oil Production: Crude oil output (barrels)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7540704" y="5506283"/>
            <a:ext cx="6472238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Air Pollutants: PM (Particulate Matter), NO₂ (Nitrogen Dioxide), CO₂ (Carbon Dioxide), CO₂eq (Carbon Dioxide equivalent)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7540704" y="6140291"/>
            <a:ext cx="6472238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Health Metrics: Indicators of population health exposure</a:t>
            </a:r>
            <a:endParaRPr lang="en-US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B2A9605-05AF-059A-90BA-C5A37D20C590}"/>
                  </a:ext>
                </a:extLst>
              </p14:cNvPr>
              <p14:cNvContentPartPr/>
              <p14:nvPr/>
            </p14:nvContentPartPr>
            <p14:xfrm>
              <a:off x="12973704" y="7807069"/>
              <a:ext cx="1528560" cy="285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B2A9605-05AF-059A-90BA-C5A37D20C5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10704" y="7744429"/>
                <a:ext cx="1654200" cy="411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4338" y="596027"/>
            <a:ext cx="6861810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 Cleaning and Preprocessing in Power BI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6134338" y="1336477"/>
            <a:ext cx="7848124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Rigorous data cleaning and preprocessing were essential to ensure the accuracy and reliability of our analysis, executed efficiently using Power BI.</a:t>
            </a:r>
            <a:endParaRPr lang="en-US" sz="14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338" y="2137172"/>
            <a:ext cx="925711" cy="11108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245191" y="2322314"/>
            <a:ext cx="2314218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Initial Data Import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7245191" y="2722721"/>
            <a:ext cx="6737271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Raw data from various sources imported into Power BI for initial review.</a:t>
            </a:r>
            <a:endParaRPr lang="en-US" sz="14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338" y="3248025"/>
            <a:ext cx="925711" cy="111085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245191" y="3433167"/>
            <a:ext cx="2314218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Duplicate Removal</a:t>
            </a:r>
            <a:endParaRPr lang="en-US" sz="1800" dirty="0"/>
          </a:p>
        </p:txBody>
      </p:sp>
      <p:sp>
        <p:nvSpPr>
          <p:cNvPr id="10" name="Text 5"/>
          <p:cNvSpPr/>
          <p:nvPr/>
        </p:nvSpPr>
        <p:spPr>
          <a:xfrm>
            <a:off x="7245191" y="3833574"/>
            <a:ext cx="6737271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Identified and eliminated redundant entries to maintain data integrity.</a:t>
            </a:r>
            <a:endParaRPr lang="en-US" sz="14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4338" y="4358878"/>
            <a:ext cx="925711" cy="136314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245191" y="4544020"/>
            <a:ext cx="2480786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Missing Value Imputation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7245191" y="4944428"/>
            <a:ext cx="6737271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Addressed gaps in data through appropriate imputation techniques to ensure comprehensive analysis.</a:t>
            </a:r>
            <a:endParaRPr lang="en-US" sz="14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4338" y="5722025"/>
            <a:ext cx="925711" cy="111085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245191" y="5907167"/>
            <a:ext cx="2314218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 Transformation</a:t>
            </a:r>
            <a:endParaRPr lang="en-US" sz="1800" dirty="0"/>
          </a:p>
        </p:txBody>
      </p:sp>
      <p:sp>
        <p:nvSpPr>
          <p:cNvPr id="16" name="Text 9"/>
          <p:cNvSpPr/>
          <p:nvPr/>
        </p:nvSpPr>
        <p:spPr>
          <a:xfrm>
            <a:off x="7245191" y="6307574"/>
            <a:ext cx="6737271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Standardised formats and units across all variables for consistent analysis.</a:t>
            </a:r>
            <a:endParaRPr lang="en-US" sz="1450" dirty="0"/>
          </a:p>
        </p:txBody>
      </p:sp>
      <p:sp>
        <p:nvSpPr>
          <p:cNvPr id="17" name="Text 10"/>
          <p:cNvSpPr/>
          <p:nvPr/>
        </p:nvSpPr>
        <p:spPr>
          <a:xfrm>
            <a:off x="6134338" y="7041118"/>
            <a:ext cx="7848124" cy="5924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These steps were critical in preparing a clean, reliable dataset that underpins all subsequent findings and recommendations.</a:t>
            </a:r>
            <a:endParaRPr lang="en-US" sz="14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115D620-9B78-212D-0549-2F2B629ECF51}"/>
                  </a:ext>
                </a:extLst>
              </p14:cNvPr>
              <p14:cNvContentPartPr/>
              <p14:nvPr/>
            </p14:nvContentPartPr>
            <p14:xfrm rot="1">
              <a:off x="12940045" y="7818014"/>
              <a:ext cx="1475638" cy="27043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115D620-9B78-212D-0549-2F2B629ECF5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 rot="1">
                <a:off x="12877045" y="7754998"/>
                <a:ext cx="1601278" cy="396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A849A60-67CF-18E8-9476-E25F58E89740}"/>
                  </a:ext>
                </a:extLst>
              </p14:cNvPr>
              <p14:cNvContentPartPr/>
              <p14:nvPr/>
            </p14:nvContentPartPr>
            <p14:xfrm>
              <a:off x="13030944" y="7944949"/>
              <a:ext cx="1100520" cy="7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A849A60-67CF-18E8-9476-E25F58E8974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967944" y="7818949"/>
                <a:ext cx="122616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3776337-CA2D-AF8E-36B8-05D308BB896B}"/>
                  </a:ext>
                </a:extLst>
              </p14:cNvPr>
              <p14:cNvContentPartPr/>
              <p14:nvPr/>
            </p14:nvContentPartPr>
            <p14:xfrm>
              <a:off x="14269704" y="7935589"/>
              <a:ext cx="29880" cy="338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3776337-CA2D-AF8E-36B8-05D308BB896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206704" y="7872589"/>
                <a:ext cx="155520" cy="159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436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4363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630793" y="495657"/>
            <a:ext cx="5143143" cy="450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Key Analysis Questions &amp; Findings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630793" y="1216581"/>
            <a:ext cx="13368814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Our analysis reveals critical insights into gas flaring, its environmental footprint, energy waste, and impact on human health.</a:t>
            </a:r>
            <a:endParaRPr lang="en-US" sz="1400" dirty="0"/>
          </a:p>
        </p:txBody>
      </p:sp>
      <p:sp>
        <p:nvSpPr>
          <p:cNvPr id="6" name="Shape 3"/>
          <p:cNvSpPr/>
          <p:nvPr/>
        </p:nvSpPr>
        <p:spPr>
          <a:xfrm>
            <a:off x="630793" y="1977985"/>
            <a:ext cx="6594277" cy="1619964"/>
          </a:xfrm>
          <a:prstGeom prst="roundRect">
            <a:avLst>
              <a:gd name="adj" fmla="val 6773"/>
            </a:avLst>
          </a:prstGeom>
          <a:solidFill>
            <a:srgbClr val="FFFFFF"/>
          </a:solidFill>
          <a:ln/>
        </p:spPr>
      </p:sp>
      <p:sp>
        <p:nvSpPr>
          <p:cNvPr id="7" name="Shape 4"/>
          <p:cNvSpPr/>
          <p:nvPr/>
        </p:nvSpPr>
        <p:spPr>
          <a:xfrm>
            <a:off x="630793" y="1955125"/>
            <a:ext cx="6594277" cy="91440"/>
          </a:xfrm>
          <a:prstGeom prst="roundRect">
            <a:avLst>
              <a:gd name="adj" fmla="val 29569"/>
            </a:avLst>
          </a:prstGeom>
          <a:solidFill>
            <a:srgbClr val="2150FE"/>
          </a:solidFill>
          <a:ln/>
        </p:spPr>
      </p:sp>
      <p:sp>
        <p:nvSpPr>
          <p:cNvPr id="8" name="Shape 5"/>
          <p:cNvSpPr/>
          <p:nvPr/>
        </p:nvSpPr>
        <p:spPr>
          <a:xfrm>
            <a:off x="3657540" y="1707713"/>
            <a:ext cx="540663" cy="540663"/>
          </a:xfrm>
          <a:prstGeom prst="roundRect">
            <a:avLst>
              <a:gd name="adj" fmla="val 169126"/>
            </a:avLst>
          </a:prstGeom>
          <a:solidFill>
            <a:srgbClr val="2150FE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9704" y="1869877"/>
            <a:ext cx="216218" cy="21621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33795" y="2428518"/>
            <a:ext cx="2253139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Trends &amp; Patterns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833795" y="2818209"/>
            <a:ext cx="6188273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Significant global and regional flaring trends identified.</a:t>
            </a:r>
            <a:endParaRPr lang="en-US" sz="1400" dirty="0"/>
          </a:p>
        </p:txBody>
      </p:sp>
      <p:sp>
        <p:nvSpPr>
          <p:cNvPr id="12" name="Shape 8"/>
          <p:cNvSpPr/>
          <p:nvPr/>
        </p:nvSpPr>
        <p:spPr>
          <a:xfrm>
            <a:off x="7405211" y="1977985"/>
            <a:ext cx="6594396" cy="1619964"/>
          </a:xfrm>
          <a:prstGeom prst="roundRect">
            <a:avLst>
              <a:gd name="adj" fmla="val 6773"/>
            </a:avLst>
          </a:prstGeom>
          <a:solidFill>
            <a:srgbClr val="FFFFFF"/>
          </a:solidFill>
          <a:ln/>
        </p:spPr>
      </p:sp>
      <p:sp>
        <p:nvSpPr>
          <p:cNvPr id="13" name="Shape 9"/>
          <p:cNvSpPr/>
          <p:nvPr/>
        </p:nvSpPr>
        <p:spPr>
          <a:xfrm>
            <a:off x="7405211" y="1955125"/>
            <a:ext cx="6594396" cy="91440"/>
          </a:xfrm>
          <a:prstGeom prst="roundRect">
            <a:avLst>
              <a:gd name="adj" fmla="val 29569"/>
            </a:avLst>
          </a:prstGeom>
          <a:solidFill>
            <a:srgbClr val="2150FE"/>
          </a:solidFill>
          <a:ln/>
        </p:spPr>
      </p:sp>
      <p:sp>
        <p:nvSpPr>
          <p:cNvPr id="14" name="Shape 10"/>
          <p:cNvSpPr/>
          <p:nvPr/>
        </p:nvSpPr>
        <p:spPr>
          <a:xfrm>
            <a:off x="10432078" y="1707713"/>
            <a:ext cx="540663" cy="540663"/>
          </a:xfrm>
          <a:prstGeom prst="roundRect">
            <a:avLst>
              <a:gd name="adj" fmla="val 169126"/>
            </a:avLst>
          </a:prstGeom>
          <a:solidFill>
            <a:srgbClr val="2150FE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94241" y="1869877"/>
            <a:ext cx="216218" cy="21621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608213" y="2428518"/>
            <a:ext cx="2253139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Energy Opportunity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608213" y="2818209"/>
            <a:ext cx="6188393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Recoverable energy potential from flared gas quantified, revealing economic loss.</a:t>
            </a:r>
            <a:endParaRPr lang="en-US" sz="1400" dirty="0"/>
          </a:p>
        </p:txBody>
      </p:sp>
      <p:sp>
        <p:nvSpPr>
          <p:cNvPr id="18" name="Shape 13"/>
          <p:cNvSpPr/>
          <p:nvPr/>
        </p:nvSpPr>
        <p:spPr>
          <a:xfrm>
            <a:off x="630793" y="4048363"/>
            <a:ext cx="6594277" cy="1619964"/>
          </a:xfrm>
          <a:prstGeom prst="roundRect">
            <a:avLst>
              <a:gd name="adj" fmla="val 6773"/>
            </a:avLst>
          </a:prstGeom>
          <a:solidFill>
            <a:srgbClr val="FFFFFF"/>
          </a:solidFill>
          <a:ln/>
        </p:spPr>
      </p:sp>
      <p:sp>
        <p:nvSpPr>
          <p:cNvPr id="19" name="Shape 14"/>
          <p:cNvSpPr/>
          <p:nvPr/>
        </p:nvSpPr>
        <p:spPr>
          <a:xfrm>
            <a:off x="630793" y="4025503"/>
            <a:ext cx="6594277" cy="91440"/>
          </a:xfrm>
          <a:prstGeom prst="roundRect">
            <a:avLst>
              <a:gd name="adj" fmla="val 29569"/>
            </a:avLst>
          </a:prstGeom>
          <a:solidFill>
            <a:srgbClr val="2150FE"/>
          </a:solidFill>
          <a:ln/>
        </p:spPr>
      </p:sp>
      <p:sp>
        <p:nvSpPr>
          <p:cNvPr id="20" name="Shape 15"/>
          <p:cNvSpPr/>
          <p:nvPr/>
        </p:nvSpPr>
        <p:spPr>
          <a:xfrm>
            <a:off x="3657540" y="3778091"/>
            <a:ext cx="540663" cy="540663"/>
          </a:xfrm>
          <a:prstGeom prst="roundRect">
            <a:avLst>
              <a:gd name="adj" fmla="val 169126"/>
            </a:avLst>
          </a:prstGeom>
          <a:solidFill>
            <a:srgbClr val="2150FE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19704" y="3940254"/>
            <a:ext cx="216218" cy="216218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833795" y="4498896"/>
            <a:ext cx="2253139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Environmental Impact</a:t>
            </a:r>
            <a:endParaRPr lang="en-US" sz="1750" dirty="0"/>
          </a:p>
        </p:txBody>
      </p:sp>
      <p:sp>
        <p:nvSpPr>
          <p:cNvPr id="23" name="Text 17"/>
          <p:cNvSpPr/>
          <p:nvPr/>
        </p:nvSpPr>
        <p:spPr>
          <a:xfrm>
            <a:off x="833795" y="4888587"/>
            <a:ext cx="6188273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Direct correlation between flaring and air pollutants (PM, NO₂, CO₂) established.</a:t>
            </a:r>
            <a:endParaRPr lang="en-US" sz="1400" dirty="0"/>
          </a:p>
        </p:txBody>
      </p:sp>
      <p:sp>
        <p:nvSpPr>
          <p:cNvPr id="24" name="Shape 18"/>
          <p:cNvSpPr/>
          <p:nvPr/>
        </p:nvSpPr>
        <p:spPr>
          <a:xfrm>
            <a:off x="7405211" y="4048363"/>
            <a:ext cx="6594396" cy="1619964"/>
          </a:xfrm>
          <a:prstGeom prst="roundRect">
            <a:avLst>
              <a:gd name="adj" fmla="val 6773"/>
            </a:avLst>
          </a:prstGeom>
          <a:solidFill>
            <a:srgbClr val="FFFFFF"/>
          </a:solidFill>
          <a:ln/>
        </p:spPr>
      </p:sp>
      <p:sp>
        <p:nvSpPr>
          <p:cNvPr id="25" name="Shape 19"/>
          <p:cNvSpPr/>
          <p:nvPr/>
        </p:nvSpPr>
        <p:spPr>
          <a:xfrm>
            <a:off x="7405211" y="4025503"/>
            <a:ext cx="6594396" cy="91440"/>
          </a:xfrm>
          <a:prstGeom prst="roundRect">
            <a:avLst>
              <a:gd name="adj" fmla="val 29569"/>
            </a:avLst>
          </a:prstGeom>
          <a:solidFill>
            <a:srgbClr val="2150FE"/>
          </a:solidFill>
          <a:ln/>
        </p:spPr>
      </p:sp>
      <p:sp>
        <p:nvSpPr>
          <p:cNvPr id="26" name="Shape 20"/>
          <p:cNvSpPr/>
          <p:nvPr/>
        </p:nvSpPr>
        <p:spPr>
          <a:xfrm>
            <a:off x="10432078" y="3778091"/>
            <a:ext cx="540663" cy="540663"/>
          </a:xfrm>
          <a:prstGeom prst="roundRect">
            <a:avLst>
              <a:gd name="adj" fmla="val 169126"/>
            </a:avLst>
          </a:prstGeom>
          <a:solidFill>
            <a:srgbClr val="2150FE"/>
          </a:solidFill>
          <a:ln/>
        </p:spPr>
      </p:sp>
      <p:pic>
        <p:nvPicPr>
          <p:cNvPr id="27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94241" y="3940254"/>
            <a:ext cx="216218" cy="216218"/>
          </a:xfrm>
          <a:prstGeom prst="rect">
            <a:avLst/>
          </a:prstGeom>
        </p:spPr>
      </p:pic>
      <p:sp>
        <p:nvSpPr>
          <p:cNvPr id="28" name="Text 21"/>
          <p:cNvSpPr/>
          <p:nvPr/>
        </p:nvSpPr>
        <p:spPr>
          <a:xfrm>
            <a:off x="7608213" y="4498896"/>
            <a:ext cx="2253139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Health Exposure</a:t>
            </a:r>
            <a:endParaRPr lang="en-US" sz="1750" dirty="0"/>
          </a:p>
        </p:txBody>
      </p:sp>
      <p:sp>
        <p:nvSpPr>
          <p:cNvPr id="29" name="Text 22"/>
          <p:cNvSpPr/>
          <p:nvPr/>
        </p:nvSpPr>
        <p:spPr>
          <a:xfrm>
            <a:off x="7608213" y="4888587"/>
            <a:ext cx="6188393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Communities disproportionately affected by flaring emissions identified.</a:t>
            </a:r>
            <a:endParaRPr lang="en-US" sz="1400" dirty="0"/>
          </a:p>
        </p:txBody>
      </p:sp>
      <p:sp>
        <p:nvSpPr>
          <p:cNvPr id="30" name="Shape 23"/>
          <p:cNvSpPr/>
          <p:nvPr/>
        </p:nvSpPr>
        <p:spPr>
          <a:xfrm>
            <a:off x="630793" y="6118741"/>
            <a:ext cx="6594277" cy="1619964"/>
          </a:xfrm>
          <a:prstGeom prst="roundRect">
            <a:avLst>
              <a:gd name="adj" fmla="val 6773"/>
            </a:avLst>
          </a:prstGeom>
          <a:solidFill>
            <a:srgbClr val="FFFFFF"/>
          </a:solidFill>
          <a:ln/>
        </p:spPr>
      </p:sp>
      <p:sp>
        <p:nvSpPr>
          <p:cNvPr id="31" name="Shape 24"/>
          <p:cNvSpPr/>
          <p:nvPr/>
        </p:nvSpPr>
        <p:spPr>
          <a:xfrm>
            <a:off x="630793" y="6095881"/>
            <a:ext cx="6594277" cy="91440"/>
          </a:xfrm>
          <a:prstGeom prst="roundRect">
            <a:avLst>
              <a:gd name="adj" fmla="val 29569"/>
            </a:avLst>
          </a:prstGeom>
          <a:solidFill>
            <a:srgbClr val="2150FE"/>
          </a:solidFill>
          <a:ln/>
        </p:spPr>
      </p:sp>
      <p:sp>
        <p:nvSpPr>
          <p:cNvPr id="32" name="Shape 25"/>
          <p:cNvSpPr/>
          <p:nvPr/>
        </p:nvSpPr>
        <p:spPr>
          <a:xfrm>
            <a:off x="3657540" y="5848469"/>
            <a:ext cx="540663" cy="540663"/>
          </a:xfrm>
          <a:prstGeom prst="roundRect">
            <a:avLst>
              <a:gd name="adj" fmla="val 169126"/>
            </a:avLst>
          </a:prstGeom>
          <a:solidFill>
            <a:srgbClr val="2150FE"/>
          </a:solidFill>
          <a:ln/>
        </p:spPr>
      </p:sp>
      <p:pic>
        <p:nvPicPr>
          <p:cNvPr id="33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19704" y="6010632"/>
            <a:ext cx="216218" cy="216218"/>
          </a:xfrm>
          <a:prstGeom prst="rect">
            <a:avLst/>
          </a:prstGeom>
        </p:spPr>
      </p:pic>
      <p:sp>
        <p:nvSpPr>
          <p:cNvPr id="34" name="Text 26"/>
          <p:cNvSpPr/>
          <p:nvPr/>
        </p:nvSpPr>
        <p:spPr>
          <a:xfrm>
            <a:off x="833795" y="6569273"/>
            <a:ext cx="2253139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Comparative Insights</a:t>
            </a:r>
            <a:endParaRPr lang="en-US" sz="1750" dirty="0"/>
          </a:p>
        </p:txBody>
      </p:sp>
      <p:sp>
        <p:nvSpPr>
          <p:cNvPr id="35" name="Text 27"/>
          <p:cNvSpPr/>
          <p:nvPr/>
        </p:nvSpPr>
        <p:spPr>
          <a:xfrm>
            <a:off x="833795" y="6958965"/>
            <a:ext cx="6188273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Countries ranked by flare intensity and emissions for policy benchmarks.</a:t>
            </a:r>
            <a:endParaRPr lang="en-US" sz="1400" dirty="0"/>
          </a:p>
        </p:txBody>
      </p:sp>
      <p:sp>
        <p:nvSpPr>
          <p:cNvPr id="36" name="Shape 28"/>
          <p:cNvSpPr/>
          <p:nvPr/>
        </p:nvSpPr>
        <p:spPr>
          <a:xfrm>
            <a:off x="7405211" y="6118741"/>
            <a:ext cx="6594396" cy="1619964"/>
          </a:xfrm>
          <a:prstGeom prst="roundRect">
            <a:avLst>
              <a:gd name="adj" fmla="val 6773"/>
            </a:avLst>
          </a:prstGeom>
          <a:solidFill>
            <a:srgbClr val="FFFFFF"/>
          </a:solidFill>
          <a:ln/>
        </p:spPr>
      </p:sp>
      <p:sp>
        <p:nvSpPr>
          <p:cNvPr id="37" name="Shape 29"/>
          <p:cNvSpPr/>
          <p:nvPr/>
        </p:nvSpPr>
        <p:spPr>
          <a:xfrm>
            <a:off x="7405211" y="6095881"/>
            <a:ext cx="6594396" cy="91440"/>
          </a:xfrm>
          <a:prstGeom prst="roundRect">
            <a:avLst>
              <a:gd name="adj" fmla="val 29569"/>
            </a:avLst>
          </a:prstGeom>
          <a:solidFill>
            <a:srgbClr val="2150FE"/>
          </a:solidFill>
          <a:ln/>
        </p:spPr>
      </p:sp>
      <p:sp>
        <p:nvSpPr>
          <p:cNvPr id="38" name="Shape 30"/>
          <p:cNvSpPr/>
          <p:nvPr/>
        </p:nvSpPr>
        <p:spPr>
          <a:xfrm>
            <a:off x="10432078" y="5848469"/>
            <a:ext cx="540663" cy="540663"/>
          </a:xfrm>
          <a:prstGeom prst="roundRect">
            <a:avLst>
              <a:gd name="adj" fmla="val 169126"/>
            </a:avLst>
          </a:prstGeom>
          <a:solidFill>
            <a:srgbClr val="2150FE"/>
          </a:solidFill>
          <a:ln/>
        </p:spPr>
      </p:sp>
      <p:pic>
        <p:nvPicPr>
          <p:cNvPr id="39" name="Image 6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594241" y="6010632"/>
            <a:ext cx="216218" cy="216218"/>
          </a:xfrm>
          <a:prstGeom prst="rect">
            <a:avLst/>
          </a:prstGeom>
        </p:spPr>
      </p:pic>
      <p:sp>
        <p:nvSpPr>
          <p:cNvPr id="40" name="Text 31"/>
          <p:cNvSpPr/>
          <p:nvPr/>
        </p:nvSpPr>
        <p:spPr>
          <a:xfrm>
            <a:off x="7608213" y="6569273"/>
            <a:ext cx="2253139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Scenario Analysis</a:t>
            </a:r>
            <a:endParaRPr lang="en-US" sz="1750" dirty="0"/>
          </a:p>
        </p:txBody>
      </p:sp>
      <p:sp>
        <p:nvSpPr>
          <p:cNvPr id="41" name="Text 32"/>
          <p:cNvSpPr/>
          <p:nvPr/>
        </p:nvSpPr>
        <p:spPr>
          <a:xfrm>
            <a:off x="7608213" y="6958965"/>
            <a:ext cx="6188393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Improvements in emissions and health forecasted under various reduction scenarios.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7702" y="676037"/>
            <a:ext cx="8302347" cy="476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Dashboard Visualisation: Key Insights from Power BI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667702" y="1534477"/>
            <a:ext cx="13294995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750"/>
              </a:lnSpc>
            </a:pPr>
            <a:endParaRPr lang="en-US" sz="1600" dirty="0"/>
          </a:p>
        </p:txBody>
      </p:sp>
      <p:sp>
        <p:nvSpPr>
          <p:cNvPr id="8" name="Text 2"/>
          <p:cNvSpPr/>
          <p:nvPr/>
        </p:nvSpPr>
        <p:spPr>
          <a:xfrm>
            <a:off x="667702" y="7248287"/>
            <a:ext cx="13294995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91EB6D9-3FFD-2F5A-C603-393B18A9D48A}"/>
                  </a:ext>
                </a:extLst>
              </p14:cNvPr>
              <p14:cNvContentPartPr/>
              <p14:nvPr/>
            </p14:nvContentPartPr>
            <p14:xfrm>
              <a:off x="12949944" y="7838749"/>
              <a:ext cx="1527840" cy="237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91EB6D9-3FFD-2F5A-C603-393B18A9D48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86944" y="7775749"/>
                <a:ext cx="165348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11" name="Add-in 10">
                <a:extLst>
                  <a:ext uri="{FF2B5EF4-FFF2-40B4-BE49-F238E27FC236}">
                    <a16:creationId xmlns:a16="http://schemas.microsoft.com/office/drawing/2014/main" id="{F5D6A060-8866-C6BC-297B-834D6E527E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47934862"/>
                  </p:ext>
                </p:extLst>
              </p:nvPr>
            </p:nvGraphicFramePr>
            <p:xfrm>
              <a:off x="667702" y="1400175"/>
              <a:ext cx="13294995" cy="643857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9"/>
              </a:graphicData>
            </a:graphic>
          </p:graphicFrame>
        </mc:Choice>
        <mc:Fallback xmlns="">
          <p:pic>
            <p:nvPicPr>
              <p:cNvPr id="11" name="Add-in 10">
                <a:extLst>
                  <a:ext uri="{FF2B5EF4-FFF2-40B4-BE49-F238E27FC236}">
                    <a16:creationId xmlns:a16="http://schemas.microsoft.com/office/drawing/2014/main" id="{F5D6A060-8866-C6BC-297B-834D6E527E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7702" y="1400175"/>
                <a:ext cx="13294995" cy="643857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71A88-F62F-25E3-E14E-3936F6E85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79BFD8C-4A4E-42C7-F32E-43F8B102929C}"/>
              </a:ext>
            </a:extLst>
          </p:cNvPr>
          <p:cNvSpPr/>
          <p:nvPr/>
        </p:nvSpPr>
        <p:spPr>
          <a:xfrm>
            <a:off x="667702" y="676037"/>
            <a:ext cx="8302347" cy="476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Dashboard Visualisation: Key Insights from Power BI</a:t>
            </a:r>
            <a:endParaRPr lang="en-US" sz="30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983E870-0B2F-0072-635E-D4C22A22A8F3}"/>
              </a:ext>
            </a:extLst>
          </p:cNvPr>
          <p:cNvSpPr/>
          <p:nvPr/>
        </p:nvSpPr>
        <p:spPr>
          <a:xfrm>
            <a:off x="667702" y="1534477"/>
            <a:ext cx="13294995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103B7401-581D-4192-8F5D-AA764121AE50}"/>
              </a:ext>
            </a:extLst>
          </p:cNvPr>
          <p:cNvSpPr/>
          <p:nvPr/>
        </p:nvSpPr>
        <p:spPr>
          <a:xfrm>
            <a:off x="667702" y="7248287"/>
            <a:ext cx="13294995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21E7BD8-6001-10B8-F253-A44D6899ACCA}"/>
                  </a:ext>
                </a:extLst>
              </p14:cNvPr>
              <p14:cNvContentPartPr/>
              <p14:nvPr/>
            </p14:nvContentPartPr>
            <p14:xfrm>
              <a:off x="12949944" y="7838749"/>
              <a:ext cx="1527840" cy="237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21E7BD8-6001-10B8-F253-A44D6899AC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86944" y="7775844"/>
                <a:ext cx="1653480" cy="3634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10" name="Add-in 9">
                <a:extLst>
                  <a:ext uri="{FF2B5EF4-FFF2-40B4-BE49-F238E27FC236}">
                    <a16:creationId xmlns:a16="http://schemas.microsoft.com/office/drawing/2014/main" id="{1BFD6136-19DD-B004-C8F0-72184DBB68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164949"/>
                  </p:ext>
                </p:extLst>
              </p:nvPr>
            </p:nvGraphicFramePr>
            <p:xfrm>
              <a:off x="667703" y="1400175"/>
              <a:ext cx="13488564" cy="667653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10" name="Add-in 9">
                <a:extLst>
                  <a:ext uri="{FF2B5EF4-FFF2-40B4-BE49-F238E27FC236}">
                    <a16:creationId xmlns:a16="http://schemas.microsoft.com/office/drawing/2014/main" id="{1BFD6136-19DD-B004-C8F0-72184DBB68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7703" y="1400175"/>
                <a:ext cx="13488564" cy="667653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656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B7C13-7700-4D2A-7D2B-B92595C8F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B44AC1F-08BA-F808-EC87-0F6BA6079AF8}"/>
              </a:ext>
            </a:extLst>
          </p:cNvPr>
          <p:cNvSpPr/>
          <p:nvPr/>
        </p:nvSpPr>
        <p:spPr>
          <a:xfrm>
            <a:off x="667702" y="676037"/>
            <a:ext cx="8302347" cy="476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Dashboard Visualisation: Key Insights from Power BI</a:t>
            </a:r>
            <a:endParaRPr lang="en-US" sz="30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E2194AE-43CB-E36C-26D1-364108486D3D}"/>
              </a:ext>
            </a:extLst>
          </p:cNvPr>
          <p:cNvSpPr/>
          <p:nvPr/>
        </p:nvSpPr>
        <p:spPr>
          <a:xfrm>
            <a:off x="667702" y="1534477"/>
            <a:ext cx="13294995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11A7B8FC-6918-FF9A-0483-D129668A2852}"/>
              </a:ext>
            </a:extLst>
          </p:cNvPr>
          <p:cNvSpPr/>
          <p:nvPr/>
        </p:nvSpPr>
        <p:spPr>
          <a:xfrm>
            <a:off x="667702" y="7248287"/>
            <a:ext cx="13294995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43B6743-BA8E-9C03-241B-3114AB2CCC6D}"/>
                  </a:ext>
                </a:extLst>
              </p14:cNvPr>
              <p14:cNvContentPartPr/>
              <p14:nvPr/>
            </p14:nvContentPartPr>
            <p14:xfrm>
              <a:off x="12949944" y="7838749"/>
              <a:ext cx="1527840" cy="237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43B6743-BA8E-9C03-241B-3114AB2CCC6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86944" y="7775844"/>
                <a:ext cx="1653480" cy="3634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10" name="Add-in 9">
                <a:extLst>
                  <a:ext uri="{FF2B5EF4-FFF2-40B4-BE49-F238E27FC236}">
                    <a16:creationId xmlns:a16="http://schemas.microsoft.com/office/drawing/2014/main" id="{2EC6D464-ACB3-EDA6-3133-2261EDAB1E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2424097"/>
                  </p:ext>
                </p:extLst>
              </p:nvPr>
            </p:nvGraphicFramePr>
            <p:xfrm>
              <a:off x="667703" y="1400175"/>
              <a:ext cx="13294994" cy="667653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10" name="Add-in 9">
                <a:extLst>
                  <a:ext uri="{FF2B5EF4-FFF2-40B4-BE49-F238E27FC236}">
                    <a16:creationId xmlns:a16="http://schemas.microsoft.com/office/drawing/2014/main" id="{2EC6D464-ACB3-EDA6-3133-2261EDAB1E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7703" y="1400175"/>
                <a:ext cx="13294994" cy="667653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0285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6BD5C-F421-FBD8-0BDE-50F7CD825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1E34882-7393-3124-3C97-0FEF30F763BB}"/>
              </a:ext>
            </a:extLst>
          </p:cNvPr>
          <p:cNvSpPr/>
          <p:nvPr/>
        </p:nvSpPr>
        <p:spPr>
          <a:xfrm>
            <a:off x="667702" y="676037"/>
            <a:ext cx="8302347" cy="476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Dashboard Visualisation: Key Insights from Power BI</a:t>
            </a:r>
            <a:endParaRPr lang="en-US" sz="30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51A5CF5-D363-5A8B-134C-F58184EF8628}"/>
              </a:ext>
            </a:extLst>
          </p:cNvPr>
          <p:cNvSpPr/>
          <p:nvPr/>
        </p:nvSpPr>
        <p:spPr>
          <a:xfrm>
            <a:off x="667702" y="1534477"/>
            <a:ext cx="13294995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DDC44FE7-D703-6636-2E74-98E632975819}"/>
              </a:ext>
            </a:extLst>
          </p:cNvPr>
          <p:cNvSpPr/>
          <p:nvPr/>
        </p:nvSpPr>
        <p:spPr>
          <a:xfrm>
            <a:off x="667702" y="7248287"/>
            <a:ext cx="13294995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E7A6F6F-6C7A-785C-39BE-AD004CA66D5E}"/>
                  </a:ext>
                </a:extLst>
              </p14:cNvPr>
              <p14:cNvContentPartPr/>
              <p14:nvPr/>
            </p14:nvContentPartPr>
            <p14:xfrm>
              <a:off x="12949944" y="7838749"/>
              <a:ext cx="1527840" cy="237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E7A6F6F-6C7A-785C-39BE-AD004CA66D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86944" y="7775844"/>
                <a:ext cx="1653480" cy="3634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10" name="Add-in 9">
                <a:extLst>
                  <a:ext uri="{FF2B5EF4-FFF2-40B4-BE49-F238E27FC236}">
                    <a16:creationId xmlns:a16="http://schemas.microsoft.com/office/drawing/2014/main" id="{56560381-4AD7-E77D-B4FB-56700A32DA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1402909"/>
                  </p:ext>
                </p:extLst>
              </p:nvPr>
            </p:nvGraphicFramePr>
            <p:xfrm>
              <a:off x="667701" y="1400175"/>
              <a:ext cx="13294995" cy="667653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10" name="Add-in 9">
                <a:extLst>
                  <a:ext uri="{FF2B5EF4-FFF2-40B4-BE49-F238E27FC236}">
                    <a16:creationId xmlns:a16="http://schemas.microsoft.com/office/drawing/2014/main" id="{56560381-4AD7-E77D-B4FB-56700A32DA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7701" y="1400175"/>
                <a:ext cx="13294995" cy="667653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649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webextension1.xml><?xml version="1.0" encoding="utf-8"?>
<we:webextension xmlns:we="http://schemas.microsoft.com/office/webextensions/webextension/2010/11" id="{6F49544C-C0C0-493C-897A-338D849E41D4}">
  <we:reference id="wa200003233" version="2.0.0.3" store="en-US" storeType="OMEX"/>
  <we:alternateReferences>
    <we:reference id="WA200003233" version="2.0.0.3" store="WA200003233" storeType="OMEX"/>
  </we:alternateReferences>
  <we:properties>
    <we:property name="reportUrl" value="&quot;/links/ZiiHIfHCbD?ctid=2082de46-1afa-4b64-a440-6558f80e9840&amp;pbi_source=linkShare&quot;"/>
    <we:property name="reportName" value="&quot;Oil production&quot;"/>
    <we:property name="reportState" value="&quot;CONNECTED&quot;"/>
    <we:property name="embedUrl" value="&quot;/reportEmbed?reportId=c34f9c5f-e042-41b7-b567-faead945f83b&amp;config=eyJjbHVzdGVyVXJsIjoiaHR0cHM6Ly9XQUJJLUVVUk9QRS1OT1JUSC1CLXJlZGlyZWN0LmFuYWx5c2lzLndpbmRvd3MubmV0IiwiZW1iZWRGZWF0dXJlcyI6eyJ1c2FnZU1ldHJpY3NWTmV4dCI6dHJ1ZX19&amp;disableSensitivityBanner=true&amp;storytellingChangeViewModeShortcutKeys=true&quot;"/>
    <we:property name="pageDisplayName" value="&quot;Page 1&quot;"/>
    <we:property name="datasetId" value="&quot;3cfd2427-cfd5-4b76-b3c2-e483f704998c&quot;"/>
    <we:property name="backgroundColor" value="&quot;#F1F7FC&quot;"/>
    <we:property name="bookmark" value="&quot;H4sIAAAAAAAAA+1ZbW/bNhD+K4a+NAOMlaRESsq31EmADmubLUGGYQiCI3ly1MqSR8lpvMD/fRRp58VxYs9pYnfoJ1Pk8Xj33MMjeb4OdF4PCxh/hAEGu8G7qvoyAPOlQ4NuUPq+KEsIJUiJBhbHacREmtrRatjkVVkHu9dBA6aPzWlej6BoFdnOv866ARTFEfTbrwyKGrvBEE1dlVDk/6AXtkONGeGkG+DVsKgMtCqPG2iwVXtpxe23NYH+HNoVQTX5JR6janwvEYxozjMe6ihFRnVMW7HaCzjLFoq0qt3yvapsIC/tMm0fUh4LhlHKolhFggnOk7a/zst+MTX4du7JeNiCU1+A/bVoyM922VbPZGLdkTGIjCgCMeVE0lDEFJbqavCqkdXVQ21RJkQcCkiEEpqkhNJQtbOzvGimxsvxwdXQWNxtNLy2PX0JpUIdOHAN1h7L66BXFaOBax3c6z+uRkbh75i5obLJm7FVs2+D0TkBWWDQmnJkKhtFN/IngnF9F9XXnkErp4NdMukut2Cv3zfYh2b6efAM86q86AxNpUeeFHMm7pWlhbdzdCPQ2fnQkbJ4O7a2/+SkD0fllE9k077kZYNl3bbn3DgswGDn/Wy4szMI31ovts6By1b6AU8yZ70f60g1WG71me15cqcUdtPaNKG+oPYW9qqBrHoXYJr7u8d+GI3m3djtjP3czJIH6855tF1xnJzN0p2d/vlOQutZjPqV8f5845185pMNENA0Qsk4ISknAoX+kWxen9/bwuZ1nd4khTkFZc97DCnEXANJI7E+hbcAy8dpPwUzV5ZFz9t7vWpUNma8EN3p2IINuJTKEswPJq+LtqczcEElz2SikWgRKqYkXUrnrSdGXeQKzT1aBAO0D4m2oaEB583Qr5WjH6+0G0bn7HXwa24B8LpPoRi1at/s2xm6+lq+sUZNHISPRM/NqF84dmGSoSIhiYgAoTSPQkm29jT9H8dsxZMjoxJUGsaJ5Bx4QgnD5Zef19lq7vJ4fpBlucqxVOPzXgF1vfE70arZ4TajsjWIN8y35j60lsOvfYQ8ShZPc5EipSyLdQKJYjyMIiqX0vykGn60+HsZtxln9RkL96GpBk54WkiqR/LvEVq/5iNxPBuw7d9mjac0qVbFQp+7gWeHo/xUenBX+gNCPTJ3BW0YjrGw+K+Ot/9whjwW7e5s9SzHQgftKp9WJObMxBVtGCwO9M2TcqctbgzC9kXZWmFDFuxS4mLuIWB3sFoFWavkjwtsDXR4lTqf7aH3c8D9h6y8AqTOemfLo5NvKDY9MzZxy1kh164W4QecXTnOr34jf2mHNn3djmmKIWYRcqKJoioB4pLjOnVgmkIkhZKgmU6VTBXA8pryo3VgTUNUWZwBwTARYK+VcbT+ZXLriKnA6O0lZSuKhHFLiVCRiGGcSlQJbkcAVrgXroG/8xkjmiRxLJVKYmkZR3m6aZ9PqgaKc+/56e2r/rvj20I/PNVCKSEmAIIhBZlwycUzHo7f0txPeXF+dP8vl+8U+AeeeOhJSgWPCZeMC9REkJQ9A/oXL2AdlPYFPu6c/DL37IheOTKbdNQHLs5solIRU4zpKEwwTJVaetrmA+gvOLmJSEnIbMILBdeSs0RRsu7J7RQuKplUo6YegsIjKHFB6cQSCUrtKxBPlE/cv+s3lZPJ5F/jAnR+1R8AAA==&quot;"/>
    <we:property name="initialStateBookmark" value="&quot;H4sIAAAAAAAAA+1ZbW/bNhD+K4a+NAOMlZRESsq31E2BrsvLmiDDMATBkTw5amTJo+Q0buD/vhNlp3lxYs9pY3foJ1Pk8Xj33MMjeb72TFYNcxjvwwC9be9NWV4MwF50uNf1imnfwcGHvZ2PH872d/Z2qbsc1llZVN72tVeD7WN9klUjyBsN1Pn3adeDPD+EfvOVQl5h1xuircoC8uwLtsI0VNsRTroeXg3z0kKj8qiGGhu1lyRO37Q2/zWgFUHX2SUeoa7bXiZ9ZoRIRWDCBH1uIt6IVa2As2yuSKPaLd8rixqygpZp+pCLSPoYJn4Y6VD6Uoi46a+yop9PDf4693g8bFCpzoF+CQ31iZZt9Ewm5I6KQKZMM4i4YIoHMuKwUFeNV7Uqrx5qC1Mpo0BCLLU0LGGcB7qZnWZ5PTVejXevhpZwp2i02nbMJRQajefAtVi1WF57vTIfDVxr907/UTmyGj9i6oaKOqvHpOYtBaNzDCpHrzHl0JYURTfyF4J1fefl555FkjPeNpt0F1uw0+9b7EM9/dx9hnlllneGtjSjlhT3TNwpCoK3c3gj0Nna6yiVvx6T7b846XejYsontm5fsqLGomra99x4l4PFzvvZcGdrELwmLzbOgctG+gFPUmd9O9ZRerDY6lPqeXKn5LRpKU3oCzSthb1yoMreOdj67u6hD2vQvhm7nfE2s7Pk4XfvebRZcZycztIdTf90K6H1CKN+aVt/vvFOPm2TDTAwPETlC8YSwSRK8zPZvDy/N4XNqzq9TgoLDprOeww4RMIAS0K5OoU3AMvHaT8FM9PEouftvV45Kmo7novudGzOBlxIZQX2J5NXRbulMwjJlUhVbJAZGWhfK76QzhtPjCrPNNo7tPAGSA+JpmGgBufNsF0rw3a8NG4YnbPX3u8ZAdDqPoF81Kh99ZZmmPJz8YqMmjgIH4mem1F959gFcYqaBSxkEqQ2IgwU29jT9H8csyVPjpQr0EkQxUoIEDFnPi6+/LzMVnOXx7PdNM10hoUen/VyqKq134mWzQ5fM6q/AvGG2cbch1Zy+KWPkEfJ0tJcJsi5n0Ymhlj7IghDrhbS/Lgc7hP+rYzbjLP6DMH9zpYDJzytIFUj9c8Iya/7kTiaDVD7j1njKU26UTHX567XssNRfio9uC29h1CN7G1BCsMR5oT/8ni3H86Qx6Ldna2eZpgbr1nlYElizkxc0obB/EDfPCm3muLGIGhelI0VFDJvmzMX8xYC/xZWyyBLSv48x8ZAh1dhstkeen8PuP+QlZeA1FnvbHl08g3FpmfGOm45S+Ta5SL8gLNLx/nFb+Tf26F1X7cjnmCAaYiCGaa5joG55LhKHZgnECqpFRjfJFolGmBxTfnROrDhAeo0SoFhEEuga2UUrn6Z3DhiarBmc0nZiCLzBVEi0Cz0MUoU6hg3IwBL3AtXwN/5jCGP4yhSWseRIsZxkazb5+Oyhvys9fzk66v+h+PbXD9aqgVKQcQApI8cVCyUkM94OH5Lcw+y/Ozw7l8uPyjwDzxpoWcJlyJiQvlComGSJf4zoP/uBazdgl7g487xb/eeHeELR2adjraBi1JKVDr0te+bMIgxSLReeNpmA+jPObmZTFjgU8ILpDBK+LHmbNWT2ymcVzIpR3U1BI2HUOCc0gkRCQrTViCeKJ+4f9c9twhZk00vzU9MaP5zv6m0TCb/AjoCCoz+HwAA&quot;"/>
    <we:property name="isFiltersActionButtonVisible" value="true"/>
    <we:property name="isVisualContainerHeaderHidden" value="false"/>
    <we:property name="reportEmbeddedTime" value="&quot;2025-11-29T23:01:53.033Z&quot;"/>
    <we:property name="creatorTenantId" value="&quot;2082de46-1afa-4b64-a440-6558f80e9840&quot;"/>
    <we:property name="creatorUserId" value="&quot;10032004CAE8FC36&quot;"/>
    <we:property name="creatorSessionId" value="&quot;36dc826a-54ac-459d-aeaf-ac6320631cf7&quot;"/>
    <we:property name="artifactViewState" value="&quot;live&quot;"/>
  </we:properties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58629985-B85F-46C0-A9BF-CEE55D27AE35}">
  <we:reference id="wa200003233" version="2.0.0.3" store="en-US" storeType="OMEX"/>
  <we:alternateReferences>
    <we:reference id="WA200003233" version="2.0.0.3" store="WA200003233" storeType="OMEX"/>
  </we:alternateReferences>
  <we:properties>
    <we:property name="embedUrl" value="&quot;/reportEmbed?reportId=7b4beb70-a775-407a-835e-460490e8f609&amp;groupId=ae87aacf-0c27-4703-a9e1-4bf72b84adc0&amp;w=2&amp;config=eyJjbHVzdGVyVXJsIjoiaHR0cHM6Ly9XQUJJLUVVUk9QRS1OT1JUSC1CLXJlZGlyZWN0LmFuYWx5c2lzLndpbmRvd3MubmV0IiwiZW1iZWRGZWF0dXJlcyI6eyJ1c2FnZU1ldHJpY3NWTmV4dCI6dHJ1ZX19&amp;disableSensitivityBanner=true&amp;storytellingChangeViewModeShortcutKeys=true&quot;"/>
    <we:property name="bookmark" value="&quot;H4sIAAAAAAAAA+1Y227bRhD9FYFAkRQQ2uXeuOs3W06eqsKIAgNF4YfZ3aHMhCKFJelYMfRZ/YF+WZekjNSWYtnyTSn6JHFnePbMZWdneBW5rJrnsPgdZhgdREdl+XkG/vOAR8Oo6NeEIZQTaUDzxGlCtQQdpOW8zsqiig6uohr8FOvTrGogb4HC4p9nwwjy/ASm7VMKeYXDaI6+KgvIs6/YKwdR7RtcDiO8nOelhxZyUkONLexFUA/PgUL8Cws7gq2zC5ygrftVqZ0yMXUaGWOGJiwRrVrVK3TMNqq00N32o7KoISvCNu0aZ6kWcepiKohhoBknvF1Ps7xeqZjFu8u5D9YFmxfz1jmH7gIKiy7qTPBY9YyvojFC1fjOjnc3BJOy8RY/YNqJijqrFwFnpf4RTI7RMjjkxJfBXZ1sYrEAn5WDk/Hbv/+a/jpjP3cq5+WXkcfgLBcdkOVwO6fD6dTjFOrV401eozJvZhvWN/NNsxDHQOg210NbN98E75tiFSxyF+FRWJqWPrOQr3F+Glqjsilqv9jgtrOwUmXFNF+l5Lfs+NiTM+BH5+DrNuXNp5BbbSaEl0rv0B8tumQ4zvx1VtLhLaLPngjLs+ujEVQ//Sv5V27tKT61H8+WrSh1JKFpqoQkwkgrXWxEC3SnR6GjeNTUdaBww6stpLE8UVZ2B1ZoIlBqeCSkjFOqOEGrEm7i8GM02QqZzULtWsciwLiSSivGLNLYMGrsrlhxYlScAueO8AQlUMPkVqwaL2tTXq6jiQTBWKHQJloR5jiqna0MlZIgd6kgyoYIc+LII5iBDckhE0tDNVYWQCecbkWrzmG+gRnXMjbSGYtaaqUDqkp2Z8ZCHCUYyR2nSAwXIuG7MgNLXRJrZwRXwIlxFtju98fDzuv7HDwOLtp3cODRNX01unV679B6YFGs8syiv+GDaIahC2j/OKihs3Heb51hLy9dJ8bOBVfRb1lwS499CnnTwr45Dm+48kvxpq1rXZH5Tm3r3qh2qGyP9FRf9ng4t5IaE4ciRah1QhGyNdR7fcu9VEDb9iy/vivXEKs6uKeedEQnnd4W/K6xfLZcufctSEKlpKHIcaUJCs2pwJc6+cchxBubhT8Q/P+Z8ESZsM3LqzxANFQnCeHISEwtN/oRdxNqFm5NorXVQliZokmSvZhHxnB59yiyNccseLcSvX5XvWZOn0BOxopIaRghzlDhCMpHHOoXHwfvFYM98P73ZpquO7OJIDL0oDG3xFKWKFR7EYKT8eDDdVMw+OkH9v6aIb3jjTM6TGGUsJSmMo65tnuW+32Ddto1aG+Nnf0njsAmo/qAiDDoAHKFklLpWHstyL1uOO/xNWr/SiJ8DRuMYX47J17r60poJHWaxJyoFCgVAELavTiG46x46Q4gfs4O4LY5qyoYG0IoUBf8zoRVFrTZ17b+lc7bfcrwD1kK8qzAvfvsu/l+ePr6dL9pxwkFBGOBylALjMWJcVunnY3fzjq4TeNm2dTVHCyeQIEbhsSQRFA4dA8aDZfLfwA12B0l9RoAAA==&quot;"/>
    <we:property name="datasetId" value="&quot;6e20b918-c546-4ef7-a3d7-fd1c6f547203&quot;"/>
    <we:property name="pageName" value="&quot;69d8b12d9e333b273753&quot;"/>
    <we:property name="reportUrl" value="&quot;/links/1PR7Itb5jG?ctid=2082de46-1afa-4b64-a440-6558f80e9840&amp;bookmarkGuid=6eea6fce-2ae0-4f9f-870d-400a85108f65&quot;"/>
    <we:property name="reportName" value="&quot;Air Quality&quot;"/>
    <we:property name="reportState" value="&quot;CONNECTED&quot;"/>
    <we:property name="pageDisplayName" value="&quot;Air Quality &quot;"/>
    <we:property name="backgroundColor" value="&quot;#F1F7FC&quot;"/>
    <we:property name="initialStateBookmark" value="&quot;H4sIAAAAAAAAA+1Z627bNhR+lUDA0A4wNoo3kfmXOO2fzm0QFwGGIRgOySNHrSwZlJzGDfxYfYE92SjJWZfYjV3n5g77lYg8+vidK8+RryKXVZMcZm9hjNF+dFiWH8fgP+7xqBcVi7V3794MDk7e/Pn2YPAqLJeTOiuLKtq/imrwI6xPs2oKeYMQFv8460WQ58cwap5SyCvsRRP0VVlAnn3GTjhs1X6K816El5O89NBADmuosYG9COLhOZwd/8LCiWDr7AKHaOtuVWqnTEydRsaYoQlLRCNWdQIts5UiDXR7fL8sasiKcEyzxlmqRZy6mApiGGjGCW/W0yyvFyJm9upy4oN2QefZpLHKgbuAwqKLWhU8Vh3jq2iAUE19q8erGxvDcuotnmDabhV1Vs8CzkL8PZgco3kwyLEvg7navaHFAnxW7h0PXv71ZfTrmP3cipyXn/oeg7FctE/mvfWcDkYjjyOoF483efXLfDpesb6ab5oFPwZCt7ke2Hr6deP1tFg4i9xFuB+WRqXPLORLnB+GVr+cFrWfrTDbWVipsmKUL0Lya3S878gZ8P1z8HUT8uZDiK0mEsJLpXfoD2dtMBxl/joqae8W0UcPhPnZdWoE0Q//Cv6FWTuKD23Hs3mzlTqS0DRVQhJhpJUuNqIButOi0FI8nNZ1oHDDqg2ksTxRVrYJKzQRKDXcE1LGKVWcoFUJN3H4YzRZC5mNQ+1axiLAuJJKK8Ys0tgwauy2WHFiVJwC547wBCVQw+RarBova1NeLqOJBMFYodAmWhHmOKqttQyVkiB3qSDKBg9z4sg9mIENwSETS0M1VhZAJ5yuRavOYbKCGdcyNtIZi1pqpQOqSrZnxoIfJRjJHadIDBci4dsyA0tdEmtnBFfAiXEW2Pb3x/fl6+scPO5dNO/gnkc37arRrey9Q+o7i2KVZxb9DRtEYwxdQPOPgxpaHSfd0Rl2+6Vrt7E1wVX0WxbM0mGfQj5tYF8chTdc+al40dS1tsh8o7a1b1RbVLZ7WqorezzkraTGxKFIEWqdUISsdfVO33JP5dCmPcuv78olxKoO5qmHLdFhK7cGv20sHy1WNr4FSaiUNBQ5rjRBoTkV+FSZfxRcvLJZ+B3B/x8JDxQJ66y8iANEQ3WSEI6MxNRyo+9xN6Fm4dYkWlsthJUpmiTZiXlkAJd3jyJrY8yCd4ut5++ql9TpAsjJWBEpDSPEGSocQXmPpH7ycXAjH+yA9b8107TdmU0EkaEHjbkllrJEodoJFxwP9k6um4K9n35g6y8p0hneOKPDFEYJS2kq45hru2Ox3zVop22D9tLY8X8iBVYp1TlEhEEHkCuUlErHmmtB7nTDucHXqN0rifA5HDCAye2YeK6vK6GR1GkSc6JSoFQACGl3Ig0HWfHUHUD8mB3AbXUWVTA2hFCgLtidCassaLOrbf0z5dsmZfiHLAV5VuDOffZdfT88fH3abNpxQgHBWKAy1AJjcWLc2mln5bezFm7VuFlO62oCFo+hwBVDYggiKBy6TUfDXsMla/S6+4XmN6l/Rsn5/G8q6eFqHhsAAA==&quot;"/>
    <we:property name="isFiltersActionButtonVisible" value="false"/>
    <we:property name="isVisualContainerHeaderHidden" value="false"/>
    <we:property name="reportEmbeddedTime" value="&quot;2025-11-29T23:02:59.516Z&quot;"/>
    <we:property name="creatorTenantId" value="&quot;2082de46-1afa-4b64-a440-6558f80e9840&quot;"/>
    <we:property name="creatorUserId" value="&quot;10032004CAE8FC36&quot;"/>
    <we:property name="creatorSessionId" value="&quot;0e04dde7-6d4f-4b9d-8e96-d81609ed7679&quot;"/>
    <we:property name="artifactViewState" value="&quot;live&quot;"/>
  </we:properties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797C1231-25BA-475D-A89F-B99115BAB042}">
  <we:reference id="wa200003233" version="2.0.0.3" store="en-US" storeType="OMEX"/>
  <we:alternateReferences>
    <we:reference id="WA200003233" version="2.0.0.3" store="WA200003233" storeType="OMEX"/>
  </we:alternateReferences>
  <we:properties>
    <we:property name="embedUrl" value="&quot;/reportEmbed?reportId=eebb331c-9ae8-4058-a512-c33e0d796b40&amp;groupId=ae87aacf-0c27-4703-a9e1-4bf72b84adc0&amp;w=2&amp;config=eyJjbHVzdGVyVXJsIjoiaHR0cHM6Ly9XQUJJLUVVUk9QRS1OT1JUSC1CLXJlZGlyZWN0LmFuYWx5c2lzLndpbmRvd3MubmV0IiwiZW1iZWRGZWF0dXJlcyI6eyJ1c2FnZU1ldHJpY3NWTmV4dCI6dHJ1ZX19&amp;disableSensitivityBanner=true&amp;storytellingChangeViewModeShortcutKeys=true&quot;"/>
    <we:property name="bookmark" value="&quot;H4sIAAAAAAAAA+VZ247bNhD9FUEPTQIYBUVRlLhvifeSh267iIMURbEoeBl5lciSQVGbdRb+9wwlJ826zl60lwqJnyRyODwzc0gd0pehKZplKVe/ywWEe+Gruv6wkPZDEIWTsOrbiOA514lSJJImiTljhGFvvXRFXTXh3mXopJ2De1c0rSy9I2z8+3QSyrI8kXP/lsuygUm4BNvUlSyLT9AbY5ezLawnIVwsy9pK73LmpAPv9hzN8R0hRL/GOKPUrjiHGWjXt4qc0kwnlCpKKDWSpFKhWdMbdMh2mnjX3fTTunKyqHAa35bGWcryjFKiiUxMREF1tk1RzcsN4H/Hvl0tfXKKBUbos6He47Tez3qN4aSpoiwTNANOlUi4wMcbfTm4cKq++K+3KDVpnIiUJ0wQRTIwGRnujcUy55wTwyhRQI0gaXSjt+ZMLnfEicOBaZUbSqMsySTljA/1RXPFjRaJYTEIQmJBuRwepZGM0CjJmSEEJFafxF3O8qJ0m4Kr1cHF0iJXkcG9t5fmXFYaTNgR0kLT8+8ynNZlu+ieDq60z+rWangDeddVucKt0M1fIG0wgxLx1Db0aE5sjeT/TudZ/XFqAUlvwj2yPsWW69NXFhrslYjDBeAK9A9GOtlFtOxnLKDvr03XDV3Al+FvBSah9/1Olq13+2wfR5j6Y/UMQeHv1EPrlxyif//NoupGNN0sj5iX066MGijheYxbjjFATKxFJoaX8Rhk01q4Ld6j10dBXttgWreVs5jK4JfAw2yC5/TFNv63tZNlgEOG1FRLa65yGF+sAftq1QW2X9gv2x6dbGF/qqB6RuSREZBCYjIdcZ6lJjLJmAsy/YMGz3tagemMX/x4BdodZF8wyqk2jAgGnOGXLSMRV6Mu2Gv2ExRsZ5B9wQhLRYSaQRNiOCSpysSoC3ZYSgs/fsm+F2ZfNAAFIjdEEoErjHK/5J5KbhyDO5MVBF7OQuW24e/qfgLJUbVoUWhU89bdID2o2A+7r/04ZMqd89lLldzkRKg8AjxxMJFAmkX3kCp3g7wPDR6kutiDgzwvdAGVXm0jv8ZqXIQQZFSEuGd2e3rImEeCR7mW1EREceAkeyp6HJW1wi3sT2kXWNXgpPbELTCPWyFca/fTHFMeIFubHUGwONaRMYrIODMm0jK6seRTzPC8xoWCju5Z9bt85HqjXZvBZAwi43YyfhxQbyVgRwF192l1FNAeTFXKTwj0WC63leXOPWOz+FZDdo1hq63fKTjPM+bvNhIW8TSLhZJ6zJp/MHGe8CLtcWh8iImatapx3uM2pJ60rvb5Cd742+whjC2LCqZnXiWN9jD05Ubo4ZfRkDtCQlicR0wZZmIVC50Z+WTK6i658x3DiPpyPrcwl27zenAPxB1HJxvAq0nwFdQ3QGft4p/Orus4bKsN08j/webxxP4YfB9CoNNO+a53S+u6dc1SajjBM+oOiY28kpXxtbtWZnf/2H1V2Ov1Z30OkPIpHAAA&quot;"/>
    <we:property name="datasetId" value="&quot;d837a0a3-31b5-47a5-ae0c-dc6cafde7a66&quot;"/>
    <we:property name="pageName" value="&quot;9f228c522b2022da07ab&quot;"/>
    <we:property name="reportUrl" value="&quot;/links/pF4NGPczmf?ctid=2082de46-1afa-4b64-a440-6558f80e9840&amp;bookmarkGuid=3d180b59-4c2f-4ef0-95a8-7ddaae087fbc&quot;"/>
    <we:property name="reportName" value="&quot;GHG New&quot;"/>
    <we:property name="reportState" value="&quot;CONNECTED&quot;"/>
    <we:property name="pageDisplayName" value="&quot;Page 1&quot;"/>
    <we:property name="backgroundColor" value="&quot;#F1F7FC&quot;"/>
    <we:property name="initialStateBookmark" value="&quot;H4sIAAAAAAAAA+VZ227bOBD9FUEP2xYwFhRFUWLeUudSoJsmiIsuFoug4GXkqJUlg6LbuIH/fYeS2228bi7KZYXWTxI5HJ6ZOaQO6cvQFM28lMs3cgbhTviyrj/OpP0YROEorNZtx8evj3ZPX79/s3u0j8313BV11YQ7l6GTdgruXdEsZOk9YOPfZ6NQluWJnPq3XJYNjMI52KauZFl8gc4Yu5xdwGoUwsW8rK30LidOOvBuP6E5vuPc0e8xzii1Kz7BBLTrWkVOaaYTShUllBpJUqnQrOkMWmRbTbzrdvpxXTlZVDiNb0vjLGV5RinRRCYmoqBa26aopuUa8L9j3y7nPivFDCP02VAfcFrvZ7XCcNJUUZYJmgGnSiRc4OONvhxcOFVf/NdblJo0TkTKEyaIIhmYjPT3xmKZc86JYZQooEaQNLrRW3Mu51vixOHAtMoNpVGWZJJyxvv6orniRovEsBgEIbGgXPaP0khGaJTkzBACEqtP4jZneVG6dcHVcv9ibpGryODO2675JCsNJmwJaaHp+HcZjutyMWuf9q+0T+qF1XAKedtVucIt0c1fIG0wgRLx1Db0aE5sjeT/Qed5/XlsAUlvwh2yOsOW69NXFhrslYjDGeAK9A9GOtlGNO9mLKDrr03bDW3Al+EfBSah8/1Olgvv9tkejjD15+oZgsLfmYfWLTlE/+G7RdWOaNpZHjEvZ20ZNVDC85gRZgwQE2uRif5lPALZLCzcFu/hq8Mgr20wrheVs5jK4LfAw2yC5/TFJv63tZNlgEP61FRLa65yGF+sAfty2Qa2V9iv2x4dbWB/qqA6RuSREZBCYjIdcZ6lJjLJkAsyPqbB845WYFrjFz9fgbYH2RWMcqoNI4IBZ/hly0jE1aAL9or9AgXbGmRXMMJSEaFm0IQYDkmqMjHogh2U0sLPX7IfhdkVDUCByA2RROAKo9wvuaeSG0fgzmUFgZezULlN+Nu6n0ByVAu0KDSqeetukB5U7IXt134YMuXO+eykSm5yIlQeAZ44mEggzaJ7SJW7Qd6DBg9SbezBfp4XuoBKLzeRX2M1LEIIMihC3DO7HT1kzCPBo1xLaiKiOHCSPRU9Dsta4Rb2p7QzrGpwUnviFpjHjRCutftljikPkK31jiBYHOvIGEVknBkTaRndWPIxZnha40JBR/es+l0+cp3Rts1gNASRcTsZPwyotxKwg4C6/bQ6CGgPpirlFwR6JOebynLrnrFefMs+u0a/1dbtFJznGfN3GwmLeJrFQkk9ZM3fmzhPeJH2ODQ+wERNFqpx3uMmpI60rvb5CU79bXYfxpZFBeNzr5IGexj6eiP08Muozx0hISzOI6YMM7GKhc6MfDJldZfc+Y5+RN2dTi1MpVu/7t8DccvR0RrwchR8A/Ud0Mli9r61azsOFtWaaeT/YPNwYn8Mvvch0FmrfFfbpXW9cM1cajjBM+oWiY28kpXxtbtWZrf/2HVnMKxmocqbdLn/H++bIl+t/gElzBvYUhwAAA==&quot;"/>
    <we:property name="isFiltersActionButtonVisible" value="true"/>
    <we:property name="isVisualContainerHeaderHidden" value="false"/>
    <we:property name="reportEmbeddedTime" value="&quot;2025-11-29T23:04:27.930Z&quot;"/>
    <we:property name="creatorTenantId" value="&quot;2082de46-1afa-4b64-a440-6558f80e9840&quot;"/>
    <we:property name="creatorUserId" value="&quot;10032004CAE8FC36&quot;"/>
    <we:property name="creatorSessionId" value="&quot;5fbdc4b5-2642-47d3-9f38-b4251489608b&quot;"/>
    <we:property name="artifactViewState" value="&quot;live&quot;"/>
  </we:properties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D588E990-4D86-4563-BA7A-1C9007FD8E51}">
  <we:reference id="wa200003233" version="2.0.0.3" store="en-US" storeType="OMEX"/>
  <we:alternateReferences>
    <we:reference id="WA200003233" version="2.0.0.3" store="WA200003233" storeType="OMEX"/>
  </we:alternateReferences>
  <we:properties>
    <we:property name="reportUrl" value="&quot;/links/jQwql0OlpA?ctid=2082de46-1afa-4b64-a440-6558f80e9840&amp;pbi_source=linkShare&quot;"/>
    <we:property name="reportName" value="&quot;final project (2)&quot;"/>
    <we:property name="reportState" value="&quot;CONNECTED&quot;"/>
    <we:property name="embedUrl" value="&quot;/reportEmbed?reportId=a0e1868f-8648-4c75-9cf4-1cad60e3145d&amp;config=eyJjbHVzdGVyVXJsIjoiaHR0cHM6Ly9XQUJJLUVVUk9QRS1OT1JUSC1CLXJlZGlyZWN0LmFuYWx5c2lzLndpbmRvd3MubmV0IiwiZW1iZWRGZWF0dXJlcyI6eyJ1c2FnZU1ldHJpY3NWTmV4dCI6dHJ1ZX19&amp;disableSensitivityBanner=true&amp;storytellingChangeViewModeShortcutKeys=true&quot;"/>
    <we:property name="pageName" value="&quot;f712229550783a1ad431&quot;"/>
    <we:property name="pageDisplayName" value="&quot;health care impact&quot;"/>
    <we:property name="datasetId" value="&quot;9ebbe8f3-2128-4f72-98e8-e00f0279e82f&quot;"/>
    <we:property name="backgroundColor" value="&quot;#F1F7FC&quot;"/>
    <we:property name="bookmark" value="&quot;H4sIAAAAAAAAA+0ca2/bOPKvGAbuegekC74kkvstTbN7xba9Xrvb+7AojCE5srUrWz492qSL/vcbSXaTprblOEnjNPkQIKKHo5nhvEnqr2FIy3kGpy9hisMfh0/y/M8pFH8O7PBgOOvGpDFCGycCjxgz2goPjn7N51Waz8rhj38NKyjGWL1NyxqyBhEN/v7uYAhZ9grGzVMCWYkHwzkWZT6DLP2IHTD9VBU1fjoY4sk8ywtoUL6poMIG7XsCp2cigf8g6Y3gq/Q9vkFfdaOJ5kIIG0VMGwkcgpKcwMoOoKVsJUiDun39UT6rIJ3Ra5oxx6LABSTAOGgWKW9dC1ums3G2IPhs7q+n80Y46ZQ4bKTh/qDXNng+fWrY8VILHtHbEVGoyHsFvbgqPKlcfvI1tkh6a5lD7WPGggJmlNgdG0sSr5LEqMAMoI9iI+JebOUE5iv4lCid0yz2xnMFRjsp+ymDdn2e1FVFy/i16GInQ6wirb0UsY8dg6uiZMhEbIVWwGPgUZDO93O8ZmV1xF0SRyyQLQTukYzC74orljwBZAlqEwCUMKB0q7VpVi2V8vT4ZF6QPZGVdbgOw3uYeQzD1mgKLDsb+Wt4OB4XOIZq8Xj8xY9HeVZPV4y/yevC42tM2p9mVVqd0jvGUI6SDAriaTRByKrJKJ3OScjlCGeT7vUNA6+KnGy6nXI0SbMwyfMwOiyryRRGR1CS6TdQP9Wzhcmy5nGSfzgqkGw8NAPvaGSj7DwU4UvR0UMRsHhy2orlaVosPYI4uMDd3RAJyYCGfOylQubIwVolJWrNzF1VhleYzzMcvUQoRj/RVCxH0Z/Te60M24qkUwbhHE8U+ZZYGmuFRMbDXVWGf3VgT6FxgqMXaZbRG0a/vXl6r/XhElLpVCKhLIIHymScBCcFSuWu4B9eIJR1gTfI4BROBoFWctJ5vHuzsK8KnEJFsh09PeP+bD3Vmb/XHjgGjJuEhBIxr+X69Vzk4iIJkpIPx4TwlM0yyis1iWmx2kck3nFepJ4EerBA1OB5u0ykSVQ/Ffm0xbjI+JtU/jO7rkjDGAcVuKxJV7q1oNU6GP53go22/N4IcBbSpWyfXZBkuQDZQsbdQ0vBxbiZ17OqOKVhevFbyOq2oCC8z1NiqFOWdphgH1GQncGjFnYNxDOitweigNngH8/KDKapH7zGee0y+idP/tk37X8bAV7gSerzjSAv0zEWPeT9NqPBMGjrorKFfNcq0UWbvpxqf7HWa1fgouEe7Hu06TG/FUFmC5Yu6S07UgcdqYNpN7ncLj0c/TrJ6xJmYZXb3HvpbxvVojvI298GzQS8jqwlq0sycwxPoDiaQFHtGuluSy8bx9x1Y2jeH+f6LYsIdLp9GLikP2pD5yQdTzL6q9rCG7OlfOidASp4AfM2ep5D+MMSQwNTekL8LHRKQ7Io0nKpQsunX9JZs5QHw+eYVDfnW18vmegJDV3O8G4Z089IeIEVNCw3E3GXKHxZ8VPeAn6CoaXyWYXT7l1pwAZRiuUdlvDB8H3zy0J9GEEsADq9a3LwKEYppeA8EpELkgnGe3M2lniGICJK80ywwgvD1f3O2X6pP0Babcx5/kNKXWyEeF0TjT2J0+Hxxt/f4gw/1pjBQ1J1C0nV3chUdorvLfFXiuz7vt63mQEcLDetmtnTPDQin6SBQtCw9dLWcOvBxiC9DRI1i21/ZS1FwhNmhfFMW99MDPfcSx/Oxnm22cEeFuMm7vcU4IeU7dJYj7N+UsDHNNsIcgQzynY2g+RZPnU9rzr2NYR8c3g5Hp/ON4eon8Hls40Qz1N3upmSf09hM4o3UId0cFhAH08v8+IDnN5+IFuYkxUuVnHCWRARM5o5ZcQ6c7oKnZSAiceCCfW4bao/ftvMxsfHZZVOm23kC6Q/zz8MnnXlz5vajYu8nu8Wj2+k8vo1ryAbfHa+g6fr2qe3S2BXFg7OdrP2ibgurg+6uL5L5xk+EvKmBrgQufc12jFMTAwU5ISQkQqKee7WR7trN8Bd9kWvkgjfcmJ4x7Lc7zBxb/38qPPzo8bzj5zfYmt57/nadc987xm7vr5p6yuPT7asqfjFmuobOrauTxnFwgkvIImt8TGjAsO153t2OWmlwHslPXLmOMSacy/6T6etwWWQMjIG6LXRXmGSMHA74wIDQioR+USDECJsc1LhVsPPaxw3KL9rSzogoXfrdlbhhhApR6sjlI9CrLzFKD5LyY9PfFYH3Lq6HZ+vbrfhZZui92VefS2+66iEx2uVYItC+Lhu5g3+PjiiYrdoE+D0rGXY5Wjn5a9usk9/FYXfm+791ax2Y09/7WKt7vCvBO/6/f3hqEDKrrYrFH5uS81vvNytg/YGI7RJZJVyWklL3voKh0xv/tzQo9bHjd43YmrSu+s5PdRWSj6xmFgZK1BRrDU30YZQtTxxI1QIlgfmhDBOu4TrcBONjGuso/i5SHZ9BPqCPESD5gIVxbpwujIIGZIicsGACW41i2xs1O5ByJ8PQp8JvNVI49fKpz/SzOos29iTXBuI1rYP87qaDA6n2GjAppDVb1NllnpakfNWNSS849YXdLGNiJh3jLehZNmu6ELeOof9lGaE/MPsbJ97jQv9LLxr19zOUVqrYx6s9omLI2Y5V8Hv7iivMVPM8g8XSaehRTvsQjIor+ms5eaek/dgm3sZcbBSu5gKk0TshajWLXVZ5QtH+a1FpSNuAGPOFCCPrWUGNhwZuHavvUJ3LumwJdmFkFbFiMgQtOJ6lcO+N95kk0T7u7VOWJIi494LFQejLfOwF5YzxZDW0/2xGyOdSlwiGOVpLhhKBJNv2dZeLY7LmQ5w7Zh2gIZJHUSIgwr32nR6hNpvPUEb52Oj4+AhAk+6IfrvQNyaUux9P+nGrmmFfFZXK8+/XPcu2pVVSkVJBMIKkZgQOP3Lk28Znx/6l7vtBOx966VP78BFHiGRCdUcipPuJerO3vDbel1voi9xnRZ0H/ROi0SqBIQOhEhQebJFlbufq/Xg7+7GadK1Ylh7iHQ/TSdymqMRGhVSGcd94AofTOf7Mp2vDg3sqRjumOkYaWNpOQsYaYE+UUzZ9abzcHHm4eLM93FxZofMeE85+Q5PEu76yaK9Z+xG7zYt7y4fPVxyus1j35AIg8YyFkn03iJIveFYx8Mlp4dLTg+XnL5Z0vFwO+jhdtB+hAkVO6t1FCLtQ+SDFNb0f65y7adDgTBZJ4xC7hiyCGIderGtOTiOOkiVqMgZY5tPpVJMMrvikglSdamN4Uw6qTwCx9259M1J6ThWjMVMKaM0t/3Y1lAG1jujfOw4CGReGxnJXlxrPhequGQoeRIEaGsDJwL7j+2v+0At90ksBePKaksJhFJs54/dKg+yOfgPSnjgHKQ10a7SbxGu2tjO66okA8dXMMMVG9zkQWAWMCz+X7fJ3X6I+PP+9qdP/wchdYtYAFkAAA==&quot;"/>
    <we:property name="initialStateBookmark" value="&quot;H4sIAAAAAAAAA+1aWW/bOBD+K4aA3XQBY0FRoij1LXEcNGjSZpNt9mERGENxZKuRJUOiUqdB/vsOJbu5Y9c5G+yDAYkih3N8c5E+c3RaTTI4/QRjdN47G0VxPIbyuBM5XSefjX3+/HF3ff/j4NP6bp+Gi4lJi7xy3p85BsohmsO0qiGzFGjw36OuA1m2B0P7lkBWYdeZYFkVOWTpd2wn0ydT1njedXA6yYoSLMkDAwYt2ROaTu+0t/unRztCbNITPMDYtKM8xNgNvYi5kmEUowJu+a3aCQ1nt06h8STNDFG3j+q0P52UxPHZXFIUUeJzISFQCn0U6KIkuuZ0Yr/2iLthUaYxZE7Dd4lVy+aZ0yuyetw89a+MHxR1GeM+Js2n3KTmlCipMtVD7BhQGTrnpIS9siAVNd96RZ2b8rQZHhXfeiXSttp5L86PaOSk0V6vyA2k+UwO7QG4PBQBI3aF9BWLwI5XaT7MZvputNo8/d0Kk47JQNaY6itpzdI5tzv6LiZhgFHIfBlIX0vNFtMyODWqmN6kFoiEAQoWgFYKiJov+EJq0BhxozaGVHiDZEJW0cxTICMV+uAjB/lAkkoyT/s8YlpKJVzmMV+sqj8BJHEIDDxXgcsgktHKtBhLEgDBWBx6LmqQXN4D4RlI1/UJ5DEB5mEI3cqgxM4+6rpRXee36zC9fcJlwLIGsPcKXmVpjOUVyZ0xUkixD0MkgNtFJNyk3TjF6kIBV58O5yGDd52tshg3y2ZBLaEd7pGs67TsEMNd558RltgsJifTqZlpafua5qrZlCV02r40bCyhQ2LhELK6iaS0w05qWiWctcO0SrIdO++IMGJ/doUGA7foKa9JmWlMYbU09h0brNxK1GebTgO6caFxwdy1TdpFF9/yNbuk4WIeokm4r5eC8A9JngV+R40AkRsGcRRopljApOQKWw9czWt2Eaq6xGX5HiFkZtRJxxPSR2fcLq6uM79Dmqo6B3BCG67gNTGU+mq0oJdSY7lx2si0mZbzTEnO0H9ueVo8UB5FjFUkXI6htnmpxdUrMsN6ZUZj6PSgIu73SjzB3LwRi9wpWmscrpPI9VzKLCiV5OjGPntlxukVlbGQIrV33m2kWWa9/MvB5h9vwj73STczEfcC6VLdFEQqDnVEj/ErM1Ebgw9tYJ+F4jfiPXcINkt0ieAyiHwdCApw6PnAHlCVPQn/uzDtlGl13KniosQ3YZJ9EmdwMBOnNYQIOLUWjHoMJaMwCgJfqF/NEN2Xct2d9f3+4PDzzpfdfocz7q/G2/pwWOIQ5kXyVf5+ruIbQjVIyO8IlYNWhkErQzXAfNRuf02IvWJSZ83mA9qhsIIOtmhFUTYzt+p8BlH2Cwr3oZlGfoiDv8gvic5gO9c4fRTRngRTH9LhaECI/+GmdzP2sicpTZ+nTttQd3H4k0CsuaZOm+uY+24QyNC/OPzpT+Os1rZLX67nVJd7zitcLtNufirMTQ08Rg+q7lbS4s4zr7Ns3nqeN0nkslr9uWou+NhFA21venbJyqs0hMvZmUSIIR6hbjjeNjhu90o1WkLprBelaDzBbd2ijUBNIXqOvfnbxzS3SOk6O5iYp4PlPvmMuaPNnmm77fBP7OAuTOwEKtWddxsZ5Md/tF3vwnTe8NGfLpnR3esZ/Slkb3O4L4DZ9kNHPrUjARlPJwtz+KuMHlSfSy9CiV4Q8DgQwg/D/6PHT0SPB54W3nEE9jqOs5aMXs35FQpO+Im8WMkg8BIpNPee0SVWKFX2cWhJLukoiNxesSBzpRuokPuh5Ks7yvCyoyzD+4v6z/BO1S12n7V+bdd1fu/0KJnRx856lcLagzxqXGcmbRW95feDQPSYkJH0NyNvox8I3tuiIsjdiHi4efN6whWKGmEIIfbQZWEce6I5objfh0cwue3aRDHq5iIOSksWCQwF8xfSuvPaiZJKFDMRup5kgknhhS5bnVqYhFwpkAziiLng+ixUq8oJwhP2elGoUIHvelyIxc79vGX8lU77FZfwi7AN30k6WzFdK3pujewzaU6fOrb7nkqQCY6SaT8AD/wHHIq/bIN6KepftKPieSCzSj+9fHf6ShV+2Rfu1fhC15ik2BvZO8EVT/heJ/BsDn1s534MoLXZ+fz2srWoTUX0cA9yvKV8JfxBrlEvKGGbf9m097dk6NRGovsX2P/e/Kh2z8//A5M466AGJAAA&quot;"/>
    <we:property name="isFiltersActionButtonVisible" value="true"/>
    <we:property name="isVisualContainerHeaderHidden" value="false"/>
    <we:property name="reportEmbeddedTime" value="&quot;2025-11-29T23:06:46.643Z&quot;"/>
    <we:property name="creatorTenantId" value="&quot;2082de46-1afa-4b64-a440-6558f80e9840&quot;"/>
    <we:property name="creatorUserId" value="&quot;10032004CAE8FC36&quot;"/>
    <we:property name="creatorSessionId" value="&quot;ba7fbaf3-942f-407a-a46f-4a8f47a9652b&quot;"/>
    <we:property name="artifactViewState" value="&quot;live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966</Words>
  <Application>Microsoft Office PowerPoint</Application>
  <PresentationFormat>Custom</PresentationFormat>
  <Paragraphs>114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Crimson Pro Semi Bold</vt:lpstr>
      <vt:lpstr>Arial</vt:lpstr>
      <vt:lpstr>Heebo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Shahinaz Bashir Abdallah</cp:lastModifiedBy>
  <cp:revision>5</cp:revision>
  <dcterms:created xsi:type="dcterms:W3CDTF">2025-11-15T07:13:34Z</dcterms:created>
  <dcterms:modified xsi:type="dcterms:W3CDTF">2025-11-30T08:10:08Z</dcterms:modified>
</cp:coreProperties>
</file>